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charts/chart13.xml" ContentType="application/vnd.openxmlformats-officedocument.drawingml.chart+xml"/>
  <Override PartName="/ppt/slides/slide14.xml" ContentType="application/vnd.openxmlformats-officedocument.presentationml.slide+xml"/>
  <Default Extension="rels" ContentType="application/vnd.openxmlformats-package.relationships+xml"/>
  <Override PartName="/ppt/charts/chart22.xml" ContentType="application/vnd.openxmlformats-officedocument.drawingml.chart+xml"/>
  <Override PartName="/ppt/embeddings/oleObject1.bin" ContentType="application/vnd.openxmlformats-officedocument.oleObject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charts/chart5.xml" ContentType="application/vnd.openxmlformats-officedocument.drawingml.chart+xml"/>
  <Override PartName="/ppt/slides/slide21.xml" ContentType="application/vnd.openxmlformats-officedocument.presentationml.slide+xml"/>
  <Override PartName="/ppt/charts/chart19.xml" ContentType="application/vnd.openxmlformats-officedocument.drawingml.char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layout1.xml" ContentType="application/vnd.openxmlformats-officedocument.drawingml.diagramLayout+xml"/>
  <Override PartName="/ppt/charts/chart12.xml" ContentType="application/vnd.openxmlformats-officedocument.drawingml.char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charts/chart21.xml" ContentType="application/vnd.openxmlformats-officedocument.drawingml.char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charts/chart4.xml" ContentType="application/vnd.openxmlformats-officedocument.drawingml.chart+xml"/>
  <Default Extension="vml" ContentType="application/vnd.openxmlformats-officedocument.vmlDrawing"/>
  <Override PartName="/ppt/slides/slide20.xml" ContentType="application/vnd.openxmlformats-officedocument.presentationml.slide+xml"/>
  <Override PartName="/ppt/charts/chart18.xml" ContentType="application/vnd.openxmlformats-officedocument.drawingml.chart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charts/chart11.xml" ContentType="application/vnd.openxmlformats-officedocument.drawingml.chart+xml"/>
  <Override PartName="/ppt/slides/slide12.xml" ContentType="application/vnd.openxmlformats-officedocument.presentationml.slide+xml"/>
  <Override PartName="/ppt/charts/chart20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charts/chart3.xml" ContentType="application/vnd.openxmlformats-officedocument.drawingml.chart+xml"/>
  <Override PartName="/ppt/charts/chart17.xml" ContentType="application/vnd.openxmlformats-officedocument.drawingml.char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0.xml" ContentType="application/vnd.openxmlformats-officedocument.drawingml.char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9.xml" ContentType="application/vnd.openxmlformats-officedocument.drawingml.chart+xml"/>
  <Override PartName="/ppt/slides/slide25.xml" ContentType="application/vnd.openxmlformats-officedocument.presentationml.slide+xml"/>
  <Override PartName="/ppt/charts/chart2.xml" ContentType="application/vnd.openxmlformats-officedocument.drawingml.char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charts/chart16.xml" ContentType="application/vnd.openxmlformats-officedocument.drawingml.char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charts/chart8.xml" ContentType="application/vnd.openxmlformats-officedocument.drawingml.chart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charts/chart15.xml" ContentType="application/vnd.openxmlformats-officedocument.drawingml.char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charts/chart24.xml" ContentType="application/vnd.openxmlformats-officedocument.drawingml.chart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charts/chart14.xml" ContentType="application/vnd.openxmlformats-officedocument.drawingml.char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charts/chart23.xml" ContentType="application/vnd.openxmlformats-officedocument.drawingml.chart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charts/chart6.xml" ContentType="application/vnd.openxmlformats-officedocument.drawingml.chart+xml"/>
  <Override PartName="/ppt/theme/theme1.xml" ContentType="application/vnd.openxmlformats-officedocument.theme+xml"/>
  <Override PartName="/ppt/slides/slide22.xml" ContentType="application/vnd.openxmlformats-officedocument.presentationml.slide+xml"/>
  <Default Extension="gif" ContentType="image/gif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36"/>
  </p:notesMasterIdLst>
  <p:handoutMasterIdLst>
    <p:handoutMasterId r:id="rId37"/>
  </p:handoutMasterIdLst>
  <p:sldIdLst>
    <p:sldId id="286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56" r:id="rId11"/>
    <p:sldId id="258" r:id="rId12"/>
    <p:sldId id="287" r:id="rId13"/>
    <p:sldId id="273" r:id="rId14"/>
    <p:sldId id="274" r:id="rId15"/>
    <p:sldId id="275" r:id="rId16"/>
    <p:sldId id="259" r:id="rId17"/>
    <p:sldId id="260" r:id="rId18"/>
    <p:sldId id="262" r:id="rId19"/>
    <p:sldId id="261" r:id="rId20"/>
    <p:sldId id="263" r:id="rId21"/>
    <p:sldId id="265" r:id="rId22"/>
    <p:sldId id="266" r:id="rId23"/>
    <p:sldId id="267" r:id="rId24"/>
    <p:sldId id="276" r:id="rId25"/>
    <p:sldId id="288" r:id="rId26"/>
    <p:sldId id="268" r:id="rId27"/>
    <p:sldId id="269" r:id="rId28"/>
    <p:sldId id="270" r:id="rId29"/>
    <p:sldId id="271" r:id="rId30"/>
    <p:sldId id="264" r:id="rId31"/>
    <p:sldId id="277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1pPr>
    <a:lvl2pPr marL="457200"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2pPr>
    <a:lvl3pPr marL="914400"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3pPr>
    <a:lvl4pPr marL="1371600"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4pPr>
    <a:lvl5pPr marL="1828800" algn="l" rtl="0" eaLnBrk="0" fontAlgn="base" hangingPunct="0">
      <a:spcBef>
        <a:spcPct val="15000"/>
      </a:spcBef>
      <a:spcAft>
        <a:spcPct val="0"/>
      </a:spcAft>
      <a:buClr>
        <a:schemeClr val="accent1"/>
      </a:buClr>
      <a:buChar char="•"/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5pPr>
    <a:lvl6pPr marL="2286000" algn="l" defTabSz="457200" rtl="0" eaLnBrk="1" latinLnBrk="0" hangingPunct="1"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6pPr>
    <a:lvl7pPr marL="2743200" algn="l" defTabSz="457200" rtl="0" eaLnBrk="1" latinLnBrk="0" hangingPunct="1"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7pPr>
    <a:lvl8pPr marL="3200400" algn="l" defTabSz="457200" rtl="0" eaLnBrk="1" latinLnBrk="0" hangingPunct="1"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8pPr>
    <a:lvl9pPr marL="3657600" algn="l" defTabSz="457200" rtl="0" eaLnBrk="1" latinLnBrk="0" hangingPunct="1">
      <a:defRPr sz="4000" kern="1200">
        <a:solidFill>
          <a:schemeClr val="tx1"/>
        </a:solidFill>
        <a:latin typeface="Helvetica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  <p:clrMru>
    <a:srgbClr val="1646B2"/>
    <a:srgbClr val="215DB8"/>
    <a:srgbClr val="000000"/>
    <a:srgbClr val="1658B2"/>
    <a:srgbClr val="AFCDF5"/>
    <a:srgbClr val="143F86"/>
    <a:srgbClr val="D6EA14"/>
    <a:srgbClr val="F0E50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oleObject" Target="Macintosh%20HD:Users:henry:Documents:Europe%20models%202009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SGK:Spreadsheets:1.%20Europe%20models%202009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wnloads:UNdata_Export_20100921_044643046.csv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oleObject" Target="Macintosh%20HD:Users:henry:Documents:Europe%20models%202%202009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gif"/><Relationship Id="rId5" Type="http://schemas.openxmlformats.org/officeDocument/2006/relationships/image" Target="../media/image9.gif"/><Relationship Id="rId6" Type="http://schemas.openxmlformats.org/officeDocument/2006/relationships/oleObject" Target="Macintosh%20HD:Users:henry:Documents:Europe%20models%202%202009.xlsx" TargetMode="External"/><Relationship Id="rId1" Type="http://schemas.openxmlformats.org/officeDocument/2006/relationships/image" Target="../media/image10.gif"/><Relationship Id="rId2" Type="http://schemas.openxmlformats.org/officeDocument/2006/relationships/image" Target="../media/image11.gif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oleObject" Target="Macintosh%20HD:Users:henry:Documents:Europe%20models%202%202009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4.gif"/><Relationship Id="rId5" Type="http://schemas.openxmlformats.org/officeDocument/2006/relationships/image" Target="../media/image13.gif"/><Relationship Id="rId6" Type="http://schemas.openxmlformats.org/officeDocument/2006/relationships/image" Target="../media/image9.gif"/><Relationship Id="rId7" Type="http://schemas.openxmlformats.org/officeDocument/2006/relationships/oleObject" Target="Macintosh%20HD:Users:henry:Documents:Europe%20models%202%202009.xlsx" TargetMode="External"/><Relationship Id="rId1" Type="http://schemas.openxmlformats.org/officeDocument/2006/relationships/image" Target="../media/image10.gif"/><Relationship Id="rId2" Type="http://schemas.openxmlformats.org/officeDocument/2006/relationships/image" Target="../media/image11.gif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oleObject" Target="Macintosh%20HD:Users:henry:Documents:Europe%20models%202%202009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4.gif"/><Relationship Id="rId5" Type="http://schemas.openxmlformats.org/officeDocument/2006/relationships/image" Target="../media/image13.gif"/><Relationship Id="rId6" Type="http://schemas.openxmlformats.org/officeDocument/2006/relationships/image" Target="../media/image9.gif"/><Relationship Id="rId7" Type="http://schemas.openxmlformats.org/officeDocument/2006/relationships/oleObject" Target="Macintosh%20HD:Users:henry:Documents:Europe%20models%202%202009.xlsx" TargetMode="External"/><Relationship Id="rId1" Type="http://schemas.openxmlformats.org/officeDocument/2006/relationships/image" Target="../media/image10.gif"/><Relationship Id="rId2" Type="http://schemas.openxmlformats.org/officeDocument/2006/relationships/image" Target="../media/image11.gif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oleObject" Target="Macintosh%20HD:Users:henry:Documents:Europe%20models%202%202009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4.gif"/><Relationship Id="rId5" Type="http://schemas.openxmlformats.org/officeDocument/2006/relationships/image" Target="../media/image13.gif"/><Relationship Id="rId6" Type="http://schemas.openxmlformats.org/officeDocument/2006/relationships/image" Target="../media/image9.gif"/><Relationship Id="rId7" Type="http://schemas.openxmlformats.org/officeDocument/2006/relationships/oleObject" Target="Macintosh%20HD:Users:henry:Documents:Europe%20models%202%202009.xlsx" TargetMode="External"/><Relationship Id="rId1" Type="http://schemas.openxmlformats.org/officeDocument/2006/relationships/image" Target="../media/image10.gif"/><Relationship Id="rId2" Type="http://schemas.openxmlformats.org/officeDocument/2006/relationships/image" Target="../media/image11.gif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oleObject" Target="Macintosh%20HD:Users:henry:Documents:Europe%20models%202009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oleObject" Target="Macintosh%20HD:Users:henry:Documents:Europe%20models%202%202009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4" Type="http://schemas.openxmlformats.org/officeDocument/2006/relationships/image" Target="../media/image9.gif"/><Relationship Id="rId5" Type="http://schemas.openxmlformats.org/officeDocument/2006/relationships/oleObject" Target="Macintosh%20HD:Users:henry:Documents:Europe%20models%202%202009.xlsx" TargetMode="External"/><Relationship Id="rId1" Type="http://schemas.openxmlformats.org/officeDocument/2006/relationships/image" Target="../media/image10.gif"/><Relationship Id="rId2" Type="http://schemas.openxmlformats.org/officeDocument/2006/relationships/image" Target="../media/image11.gif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wnloads:UNdata_Export_20100921_044643046.csv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wnloads:UNdata_Export_20100921_044643046.csv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wnloads:UNdata_Export_20100921_044643046.csv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Europe%20models%20200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Europe%20models%202%202009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Europe%20models%202%202009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Europe%20models%202%202009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Europe%20models%202%202009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Europe%20models%202%202009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enry:Documents:Europe%20models%202%2020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GDP per capita PPS 2008</a:t>
            </a:r>
          </a:p>
        </c:rich>
      </c:tx>
      <c:layout/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spPr>
            <a:gradFill rotWithShape="0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dPt>
            <c:idx val="1"/>
            <c:spPr>
              <a:solidFill>
                <a:srgbClr val="0A07C6"/>
              </a:solidFill>
            </c:spPr>
          </c:dPt>
          <c:dPt>
            <c:idx val="2"/>
            <c:spPr>
              <a:solidFill>
                <a:srgbClr val="0A07C6"/>
              </a:solidFill>
            </c:spPr>
          </c:dPt>
          <c:dPt>
            <c:idx val="3"/>
            <c:spPr>
              <a:solidFill>
                <a:srgbClr val="0A07C6"/>
              </a:solidFill>
            </c:spPr>
          </c:dPt>
          <c:dPt>
            <c:idx val="4"/>
            <c:spPr>
              <a:solidFill>
                <a:srgbClr val="0A07C6"/>
              </a:solidFill>
            </c:spPr>
          </c:dPt>
          <c:dPt>
            <c:idx val="5"/>
            <c:spPr>
              <a:solidFill>
                <a:srgbClr val="0080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6"/>
            <c:spPr>
              <a:solidFill>
                <a:srgbClr val="0080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7"/>
            <c:spPr>
              <a:solidFill>
                <a:srgbClr val="0080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8"/>
            <c:spPr>
              <a:solidFill>
                <a:srgbClr val="0080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9"/>
            <c:spPr>
              <a:solidFill>
                <a:srgbClr val="FFFF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10"/>
            <c:spPr>
              <a:solidFill>
                <a:srgbClr val="FFFF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11"/>
            <c:spPr>
              <a:solidFill>
                <a:srgbClr val="FF00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12"/>
            <c:spPr>
              <a:solidFill>
                <a:srgbClr val="FF00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13"/>
            <c:spPr>
              <a:solidFill>
                <a:srgbClr val="FF00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14"/>
            <c:spPr>
              <a:solidFill>
                <a:srgbClr val="FF0000"/>
              </a:solid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28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>
                <a:outerShdw dist="35921" dir="2700000" algn="br">
                  <a:srgbClr val="000000"/>
                </a:outerShdw>
              </a:effectLst>
            </c:spPr>
            <c:pictureOptions>
              <c:pictureFormat val="stretch"/>
            </c:pictureOptions>
          </c:dPt>
          <c:cat>
            <c:strRef>
              <c:f>Blad1!$A$144:$A$172</c:f>
              <c:strCache>
                <c:ptCount val="29"/>
                <c:pt idx="0">
                  <c:v>European Union (27)</c:v>
                </c:pt>
                <c:pt idx="1">
                  <c:v>Denmark</c:v>
                </c:pt>
                <c:pt idx="2">
                  <c:v>Finland</c:v>
                </c:pt>
                <c:pt idx="3">
                  <c:v>Netherlands</c:v>
                </c:pt>
                <c:pt idx="4">
                  <c:v>Sweden</c:v>
                </c:pt>
                <c:pt idx="5">
                  <c:v>Austria</c:v>
                </c:pt>
                <c:pt idx="6">
                  <c:v>Belgium</c:v>
                </c:pt>
                <c:pt idx="7">
                  <c:v>France</c:v>
                </c:pt>
                <c:pt idx="8">
                  <c:v>Germany</c:v>
                </c:pt>
                <c:pt idx="9">
                  <c:v>Ireland</c:v>
                </c:pt>
                <c:pt idx="10">
                  <c:v>United Kingdom</c:v>
                </c:pt>
                <c:pt idx="11">
                  <c:v>Greece</c:v>
                </c:pt>
                <c:pt idx="12">
                  <c:v>Italy</c:v>
                </c:pt>
                <c:pt idx="13">
                  <c:v>Portugal</c:v>
                </c:pt>
                <c:pt idx="14">
                  <c:v>Spain</c:v>
                </c:pt>
                <c:pt idx="15">
                  <c:v>Estonia</c:v>
                </c:pt>
                <c:pt idx="16">
                  <c:v>Latvia</c:v>
                </c:pt>
                <c:pt idx="17">
                  <c:v>Lithuania</c:v>
                </c:pt>
                <c:pt idx="18">
                  <c:v>Poland</c:v>
                </c:pt>
                <c:pt idx="19">
                  <c:v>Czech Republic</c:v>
                </c:pt>
                <c:pt idx="20">
                  <c:v>Slovakia</c:v>
                </c:pt>
                <c:pt idx="21">
                  <c:v>Hungary</c:v>
                </c:pt>
                <c:pt idx="22">
                  <c:v>Slovenia</c:v>
                </c:pt>
                <c:pt idx="23">
                  <c:v>Croatia</c:v>
                </c:pt>
                <c:pt idx="24">
                  <c:v>Malta</c:v>
                </c:pt>
                <c:pt idx="25">
                  <c:v>Cyprus</c:v>
                </c:pt>
                <c:pt idx="26">
                  <c:v>Romania</c:v>
                </c:pt>
                <c:pt idx="27">
                  <c:v>Bulgaria</c:v>
                </c:pt>
                <c:pt idx="28">
                  <c:v>Turkey</c:v>
                </c:pt>
              </c:strCache>
            </c:strRef>
          </c:cat>
          <c:val>
            <c:numRef>
              <c:f>Blad1!$B$144:$B$172</c:f>
              <c:numCache>
                <c:formatCode>General</c:formatCode>
                <c:ptCount val="29"/>
                <c:pt idx="0">
                  <c:v>25100.0</c:v>
                </c:pt>
                <c:pt idx="1">
                  <c:v>30100.0</c:v>
                </c:pt>
                <c:pt idx="2">
                  <c:v>29300.0</c:v>
                </c:pt>
                <c:pt idx="3">
                  <c:v>33600.0</c:v>
                </c:pt>
                <c:pt idx="4">
                  <c:v>30100.0</c:v>
                </c:pt>
                <c:pt idx="5">
                  <c:v>31000.0</c:v>
                </c:pt>
                <c:pt idx="6">
                  <c:v>28900.0</c:v>
                </c:pt>
                <c:pt idx="7">
                  <c:v>27100.0</c:v>
                </c:pt>
                <c:pt idx="8">
                  <c:v>29000.0</c:v>
                </c:pt>
                <c:pt idx="9">
                  <c:v>33900.0</c:v>
                </c:pt>
                <c:pt idx="10">
                  <c:v>29100.0</c:v>
                </c:pt>
                <c:pt idx="11">
                  <c:v>23600.0</c:v>
                </c:pt>
                <c:pt idx="12">
                  <c:v>25500.0</c:v>
                </c:pt>
                <c:pt idx="13">
                  <c:v>19100.0</c:v>
                </c:pt>
                <c:pt idx="14">
                  <c:v>25700.0</c:v>
                </c:pt>
                <c:pt idx="15">
                  <c:v>16900.0</c:v>
                </c:pt>
                <c:pt idx="16">
                  <c:v>14400.0</c:v>
                </c:pt>
                <c:pt idx="17">
                  <c:v>15500.0</c:v>
                </c:pt>
                <c:pt idx="18">
                  <c:v>14100.0</c:v>
                </c:pt>
                <c:pt idx="19">
                  <c:v>20200.0</c:v>
                </c:pt>
                <c:pt idx="20">
                  <c:v>18100.0</c:v>
                </c:pt>
                <c:pt idx="21">
                  <c:v>16100.0</c:v>
                </c:pt>
                <c:pt idx="22">
                  <c:v>22800.0</c:v>
                </c:pt>
                <c:pt idx="23">
                  <c:v>15700.0</c:v>
                </c:pt>
                <c:pt idx="24">
                  <c:v>19100.0</c:v>
                </c:pt>
                <c:pt idx="25">
                  <c:v>24000.0</c:v>
                </c:pt>
                <c:pt idx="26">
                  <c:v>10400.0</c:v>
                </c:pt>
                <c:pt idx="27">
                  <c:v>10400.0</c:v>
                </c:pt>
                <c:pt idx="28">
                  <c:v>11400.0</c:v>
                </c:pt>
              </c:numCache>
            </c:numRef>
          </c:val>
        </c:ser>
        <c:shape val="box"/>
        <c:axId val="500035208"/>
        <c:axId val="500012120"/>
        <c:axId val="0"/>
      </c:bar3DChart>
      <c:catAx>
        <c:axId val="50003520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crossAx val="500012120"/>
        <c:crosses val="autoZero"/>
        <c:auto val="1"/>
        <c:lblAlgn val="ctr"/>
        <c:lblOffset val="100"/>
      </c:catAx>
      <c:valAx>
        <c:axId val="500012120"/>
        <c:scaling>
          <c:orientation val="minMax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crossAx val="5000352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Participation rate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Blad1!$Z$7:$Z$10</c:f>
              <c:strCache>
                <c:ptCount val="4"/>
                <c:pt idx="0">
                  <c:v>Nordic</c:v>
                </c:pt>
                <c:pt idx="1">
                  <c:v>Rhineland</c:v>
                </c:pt>
                <c:pt idx="2">
                  <c:v>Mediterrenean</c:v>
                </c:pt>
                <c:pt idx="3">
                  <c:v>Anglo saxon</c:v>
                </c:pt>
              </c:strCache>
            </c:strRef>
          </c:cat>
          <c:val>
            <c:numRef>
              <c:f>Blad1!$AA$7:$AA$10</c:f>
              <c:numCache>
                <c:formatCode>0</c:formatCode>
                <c:ptCount val="4"/>
                <c:pt idx="0">
                  <c:v>75.65570088644327</c:v>
                </c:pt>
                <c:pt idx="1">
                  <c:v>67.56550495182207</c:v>
                </c:pt>
                <c:pt idx="2">
                  <c:v>62.09590925198014</c:v>
                </c:pt>
                <c:pt idx="3">
                  <c:v>72.37647760626862</c:v>
                </c:pt>
              </c:numCache>
            </c:numRef>
          </c:val>
        </c:ser>
        <c:axId val="468505400"/>
        <c:axId val="468433576"/>
      </c:barChart>
      <c:catAx>
        <c:axId val="468505400"/>
        <c:scaling>
          <c:orientation val="minMax"/>
        </c:scaling>
        <c:axPos val="b"/>
        <c:tickLblPos val="nextTo"/>
        <c:crossAx val="468433576"/>
        <c:crosses val="autoZero"/>
        <c:auto val="1"/>
        <c:lblAlgn val="ctr"/>
        <c:lblOffset val="100"/>
      </c:catAx>
      <c:valAx>
        <c:axId val="468433576"/>
        <c:scaling>
          <c:orientation val="minMax"/>
          <c:min val="50.0"/>
        </c:scaling>
        <c:axPos val="l"/>
        <c:majorGridlines/>
        <c:numFmt formatCode="0" sourceLinked="1"/>
        <c:tickLblPos val="nextTo"/>
        <c:crossAx val="468505400"/>
        <c:crosses val="autoZero"/>
        <c:crossBetween val="between"/>
      </c:valAx>
    </c:plotArea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plotArea>
      <c:layout/>
      <c:lineChart>
        <c:grouping val="standard"/>
        <c:ser>
          <c:idx val="0"/>
          <c:order val="0"/>
          <c:tx>
            <c:strRef>
              <c:f>UNdata_Export_20100921_04464304!$B$24</c:f>
              <c:strCache>
                <c:ptCount val="1"/>
                <c:pt idx="0">
                  <c:v>Mediterrenean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UNdata_Export_20100921_04464304!$A$25:$A$33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UNdata_Export_20100921_04464304!$B$25:$B$33</c:f>
              <c:numCache>
                <c:formatCode>0</c:formatCode>
                <c:ptCount val="9"/>
                <c:pt idx="0">
                  <c:v>1596.788935932763</c:v>
                </c:pt>
                <c:pt idx="1">
                  <c:v>3431.508702273713</c:v>
                </c:pt>
                <c:pt idx="2">
                  <c:v>6778.773202643567</c:v>
                </c:pt>
                <c:pt idx="3">
                  <c:v>5893.328849977614</c:v>
                </c:pt>
                <c:pt idx="4">
                  <c:v>15652.24784236912</c:v>
                </c:pt>
                <c:pt idx="5">
                  <c:v>16746.04686664698</c:v>
                </c:pt>
                <c:pt idx="6">
                  <c:v>16185.74993337919</c:v>
                </c:pt>
                <c:pt idx="7">
                  <c:v>27081.81674644419</c:v>
                </c:pt>
                <c:pt idx="8">
                  <c:v>35759.93139829763</c:v>
                </c:pt>
              </c:numCache>
            </c:numRef>
          </c:val>
        </c:ser>
        <c:ser>
          <c:idx val="1"/>
          <c:order val="1"/>
          <c:tx>
            <c:strRef>
              <c:f>UNdata_Export_20100921_04464304!$C$24</c:f>
              <c:strCache>
                <c:ptCount val="1"/>
                <c:pt idx="0">
                  <c:v>Rhineland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pPr>
              <a:solidFill>
                <a:srgbClr val="008000"/>
              </a:solidFill>
            </c:spPr>
          </c:marker>
          <c:cat>
            <c:numRef>
              <c:f>UNdata_Export_20100921_04464304!$A$25:$A$33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UNdata_Export_20100921_04464304!$C$25:$C$33</c:f>
              <c:numCache>
                <c:formatCode>0</c:formatCode>
                <c:ptCount val="9"/>
                <c:pt idx="0">
                  <c:v>2711.055842367335</c:v>
                </c:pt>
                <c:pt idx="1">
                  <c:v>6267.852151549478</c:v>
                </c:pt>
                <c:pt idx="2">
                  <c:v>12077.37662124084</c:v>
                </c:pt>
                <c:pt idx="3">
                  <c:v>9278.291211707914</c:v>
                </c:pt>
                <c:pt idx="4">
                  <c:v>21445.92055729299</c:v>
                </c:pt>
                <c:pt idx="5">
                  <c:v>28987.67128028537</c:v>
                </c:pt>
                <c:pt idx="6">
                  <c:v>22720.98755566625</c:v>
                </c:pt>
                <c:pt idx="7">
                  <c:v>34400.11140607397</c:v>
                </c:pt>
                <c:pt idx="8">
                  <c:v>45147.88968285163</c:v>
                </c:pt>
              </c:numCache>
            </c:numRef>
          </c:val>
        </c:ser>
        <c:ser>
          <c:idx val="2"/>
          <c:order val="2"/>
          <c:tx>
            <c:strRef>
              <c:f>UNdata_Export_20100921_04464304!$D$24</c:f>
              <c:strCache>
                <c:ptCount val="1"/>
                <c:pt idx="0">
                  <c:v>Nordic</c:v>
                </c:pt>
              </c:strCache>
            </c:strRef>
          </c:tx>
          <c:spPr>
            <a:ln>
              <a:solidFill>
                <a:srgbClr val="3366FF"/>
              </a:solidFill>
            </a:ln>
          </c:spPr>
          <c:marker>
            <c:spPr>
              <a:solidFill>
                <a:srgbClr val="3366FF"/>
              </a:solidFill>
              <a:ln>
                <a:solidFill>
                  <a:srgbClr val="0055AA"/>
                </a:solidFill>
              </a:ln>
            </c:spPr>
          </c:marker>
          <c:cat>
            <c:numRef>
              <c:f>UNdata_Export_20100921_04464304!$A$25:$A$33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UNdata_Export_20100921_04464304!$D$25:$D$33</c:f>
              <c:numCache>
                <c:formatCode>0</c:formatCode>
                <c:ptCount val="9"/>
                <c:pt idx="0">
                  <c:v>3191.46123000369</c:v>
                </c:pt>
                <c:pt idx="1">
                  <c:v>7524.782995355161</c:v>
                </c:pt>
                <c:pt idx="2">
                  <c:v>13437.78441413527</c:v>
                </c:pt>
                <c:pt idx="3">
                  <c:v>10793.98240972488</c:v>
                </c:pt>
                <c:pt idx="4">
                  <c:v>24119.24127105457</c:v>
                </c:pt>
                <c:pt idx="5">
                  <c:v>28457.40337680396</c:v>
                </c:pt>
                <c:pt idx="6">
                  <c:v>25849.9037002798</c:v>
                </c:pt>
                <c:pt idx="7">
                  <c:v>40437.55551799076</c:v>
                </c:pt>
                <c:pt idx="8">
                  <c:v>53828.0622051478</c:v>
                </c:pt>
              </c:numCache>
            </c:numRef>
          </c:val>
        </c:ser>
        <c:ser>
          <c:idx val="3"/>
          <c:order val="3"/>
          <c:tx>
            <c:strRef>
              <c:f>UNdata_Export_20100921_04464304!$E$24</c:f>
              <c:strCache>
                <c:ptCount val="1"/>
                <c:pt idx="0">
                  <c:v>Anglo-Saxon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solidFill>
                <a:srgbClr val="FFFF00"/>
              </a:solidFill>
            </c:spPr>
          </c:marker>
          <c:cat>
            <c:numRef>
              <c:f>UNdata_Export_20100921_04464304!$A$25:$A$33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UNdata_Export_20100921_04464304!$E$25:$E$33</c:f>
              <c:numCache>
                <c:formatCode>0</c:formatCode>
                <c:ptCount val="9"/>
                <c:pt idx="0">
                  <c:v>2207.35370673169</c:v>
                </c:pt>
                <c:pt idx="1">
                  <c:v>4148.029163467586</c:v>
                </c:pt>
                <c:pt idx="2">
                  <c:v>9462.18436685125</c:v>
                </c:pt>
                <c:pt idx="3">
                  <c:v>8042.659828963498</c:v>
                </c:pt>
                <c:pt idx="4">
                  <c:v>17334.0123150575</c:v>
                </c:pt>
                <c:pt idx="5">
                  <c:v>19825.21072812772</c:v>
                </c:pt>
                <c:pt idx="6">
                  <c:v>25102.03862169915</c:v>
                </c:pt>
                <c:pt idx="7">
                  <c:v>38458.26687165241</c:v>
                </c:pt>
                <c:pt idx="8">
                  <c:v>44687.95665785195</c:v>
                </c:pt>
              </c:numCache>
            </c:numRef>
          </c:val>
        </c:ser>
        <c:marker val="1"/>
        <c:axId val="468678376"/>
        <c:axId val="468683016"/>
      </c:lineChart>
      <c:catAx>
        <c:axId val="468678376"/>
        <c:scaling>
          <c:orientation val="minMax"/>
        </c:scaling>
        <c:axPos val="b"/>
        <c:numFmt formatCode="General" sourceLinked="1"/>
        <c:tickLblPos val="nextTo"/>
        <c:crossAx val="468683016"/>
        <c:crosses val="autoZero"/>
        <c:auto val="1"/>
        <c:lblAlgn val="ctr"/>
        <c:lblOffset val="100"/>
      </c:catAx>
      <c:valAx>
        <c:axId val="468683016"/>
        <c:scaling>
          <c:orientation val="minMax"/>
        </c:scaling>
        <c:axPos val="l"/>
        <c:majorGridlines/>
        <c:numFmt formatCode="0" sourceLinked="1"/>
        <c:tickLblPos val="nextTo"/>
        <c:crossAx val="468678376"/>
        <c:crosses val="autoZero"/>
        <c:crossBetween val="between"/>
      </c:valAx>
    </c:plotArea>
    <c:legend>
      <c:legendPos val="r"/>
      <c:layout/>
    </c:legend>
    <c:plotVisOnly val="1"/>
  </c:chart>
  <c:spPr>
    <a:ln>
      <a:solidFill>
        <a:schemeClr val="tx1"/>
      </a:solidFill>
    </a:ln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Unemployment rate</a:t>
            </a:r>
          </a:p>
          <a:p>
            <a:pPr>
              <a:defRPr/>
            </a:pPr>
            <a:r>
              <a:rPr lang="nl-NL" sz="1200" b="0"/>
              <a:t>Average 2006-2008, Eurostat</a:t>
            </a:r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2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Blad2!$U$24:$U$26</c:f>
              <c:strCache>
                <c:ptCount val="3"/>
                <c:pt idx="0">
                  <c:v>Mediterranean</c:v>
                </c:pt>
                <c:pt idx="1">
                  <c:v>South East Europe</c:v>
                </c:pt>
                <c:pt idx="2">
                  <c:v>Turkey</c:v>
                </c:pt>
              </c:strCache>
            </c:strRef>
          </c:cat>
          <c:val>
            <c:numRef>
              <c:f>Blad2!$V$24:$V$26</c:f>
              <c:numCache>
                <c:formatCode>0.0</c:formatCode>
                <c:ptCount val="3"/>
                <c:pt idx="0">
                  <c:v>7.916958464998434</c:v>
                </c:pt>
                <c:pt idx="1">
                  <c:v>7.36406615959307</c:v>
                </c:pt>
                <c:pt idx="2">
                  <c:v>10.15</c:v>
                </c:pt>
              </c:numCache>
            </c:numRef>
          </c:val>
        </c:ser>
        <c:shape val="box"/>
        <c:axId val="468404984"/>
        <c:axId val="468397544"/>
        <c:axId val="0"/>
      </c:bar3DChart>
      <c:catAx>
        <c:axId val="468404984"/>
        <c:scaling>
          <c:orientation val="minMax"/>
        </c:scaling>
        <c:axPos val="l"/>
        <c:tickLblPos val="nextTo"/>
        <c:crossAx val="468397544"/>
        <c:crosses val="autoZero"/>
        <c:auto val="1"/>
        <c:lblAlgn val="ctr"/>
        <c:lblOffset val="100"/>
      </c:catAx>
      <c:valAx>
        <c:axId val="468397544"/>
        <c:scaling>
          <c:orientation val="minMax"/>
        </c:scaling>
        <c:axPos val="b"/>
        <c:majorGridlines/>
        <c:numFmt formatCode="0.0" sourceLinked="1"/>
        <c:tickLblPos val="nextTo"/>
        <c:crossAx val="468404984"/>
        <c:crosses val="autoZero"/>
        <c:crossBetween val="between"/>
      </c:valAx>
    </c:plotArea>
    <c:plotVisOnly val="1"/>
  </c:chart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Unemployment rate 2009</a:t>
            </a:r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0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dPt>
            <c:idx val="1"/>
            <c:spPr>
              <a:blipFill rotWithShape="1">
                <a:blip xmlns:r="http://schemas.openxmlformats.org/officeDocument/2006/relationships" r:embed="rId2"/>
                <a:stretch>
                  <a:fillRect/>
                </a:stretch>
              </a:blipFill>
            </c:spPr>
            <c:pictureOptions>
              <c:pictureFormat val="stretch"/>
            </c:pictureOptions>
          </c:dPt>
          <c:dPt>
            <c:idx val="2"/>
            <c:spPr>
              <a:blipFill rotWithShape="1">
                <a:blip xmlns:r="http://schemas.openxmlformats.org/officeDocument/2006/relationships" r:embed="rId3"/>
                <a:stretch>
                  <a:fillRect/>
                </a:stretch>
              </a:blipFill>
            </c:spPr>
            <c:pictureOptions>
              <c:pictureFormat val="stretch"/>
            </c:pictureOptions>
          </c:dPt>
          <c:dPt>
            <c:idx val="3"/>
            <c:spPr>
              <a:blipFill rotWithShape="1">
                <a:blip xmlns:r="http://schemas.openxmlformats.org/officeDocument/2006/relationships" r:embed="rId4"/>
                <a:stretch>
                  <a:fillRect/>
                </a:stretch>
              </a:blipFill>
            </c:spPr>
            <c:pictureOptions>
              <c:pictureFormat val="stretch"/>
            </c:pictureOptions>
          </c:dPt>
          <c:dPt>
            <c:idx val="4"/>
            <c:spPr>
              <a:blipFill rotWithShape="1">
                <a:blip xmlns:r="http://schemas.openxmlformats.org/officeDocument/2006/relationships" r:embed="rId5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Blad2!$U$33:$U$37</c:f>
              <c:strCache>
                <c:ptCount val="5"/>
                <c:pt idx="0">
                  <c:v>Greece</c:v>
                </c:pt>
                <c:pt idx="1">
                  <c:v>Bulgaria</c:v>
                </c:pt>
                <c:pt idx="2">
                  <c:v>Croatia</c:v>
                </c:pt>
                <c:pt idx="3">
                  <c:v>Romania</c:v>
                </c:pt>
                <c:pt idx="4">
                  <c:v>Turkey</c:v>
                </c:pt>
              </c:strCache>
            </c:strRef>
          </c:cat>
          <c:val>
            <c:numRef>
              <c:f>Blad2!$V$33:$V$37</c:f>
              <c:numCache>
                <c:formatCode>General</c:formatCode>
                <c:ptCount val="5"/>
                <c:pt idx="0">
                  <c:v>10.2</c:v>
                </c:pt>
                <c:pt idx="1">
                  <c:v>6.7</c:v>
                </c:pt>
                <c:pt idx="2">
                  <c:v>9.6</c:v>
                </c:pt>
                <c:pt idx="3">
                  <c:v>7.8</c:v>
                </c:pt>
                <c:pt idx="4">
                  <c:v>13.5</c:v>
                </c:pt>
              </c:numCache>
            </c:numRef>
          </c:val>
        </c:ser>
        <c:shape val="box"/>
        <c:axId val="487258760"/>
        <c:axId val="583134936"/>
        <c:axId val="0"/>
      </c:bar3DChart>
      <c:catAx>
        <c:axId val="487258760"/>
        <c:scaling>
          <c:orientation val="minMax"/>
        </c:scaling>
        <c:axPos val="l"/>
        <c:tickLblPos val="nextTo"/>
        <c:crossAx val="583134936"/>
        <c:crosses val="autoZero"/>
        <c:auto val="1"/>
        <c:lblAlgn val="ctr"/>
        <c:lblOffset val="100"/>
      </c:catAx>
      <c:valAx>
        <c:axId val="583134936"/>
        <c:scaling>
          <c:orientation val="minMax"/>
        </c:scaling>
        <c:axPos val="b"/>
        <c:majorGridlines/>
        <c:numFmt formatCode="General" sourceLinked="1"/>
        <c:tickLblPos val="nextTo"/>
        <c:crossAx val="487258760"/>
        <c:crosses val="autoZero"/>
        <c:crossBetween val="between"/>
      </c:valAx>
    </c:plotArea>
    <c:plotVisOnly val="1"/>
  </c:chart>
  <c:externalData r:id="rId6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Employment Rate</a:t>
            </a:r>
          </a:p>
          <a:p>
            <a:pPr>
              <a:defRPr/>
            </a:pPr>
            <a:r>
              <a:rPr lang="nl-NL" sz="1200" b="0"/>
              <a:t>Average 2006-2008,</a:t>
            </a:r>
            <a:r>
              <a:rPr lang="nl-NL" sz="1200" b="0" baseline="0"/>
              <a:t> Eurostat</a:t>
            </a:r>
            <a:endParaRPr lang="nl-NL" sz="1200" b="0"/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2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Blad2!$T$280:$T$282</c:f>
              <c:strCache>
                <c:ptCount val="3"/>
                <c:pt idx="0">
                  <c:v>Mediterrenean</c:v>
                </c:pt>
                <c:pt idx="1">
                  <c:v>South-East Europe</c:v>
                </c:pt>
                <c:pt idx="2">
                  <c:v>Turkey</c:v>
                </c:pt>
              </c:strCache>
            </c:strRef>
          </c:cat>
          <c:val>
            <c:numRef>
              <c:f>Blad2!$U$280:$U$282</c:f>
              <c:numCache>
                <c:formatCode>0.0</c:formatCode>
                <c:ptCount val="3"/>
                <c:pt idx="0">
                  <c:v>62.48198180886497</c:v>
                </c:pt>
                <c:pt idx="1">
                  <c:v>64.37629582177284</c:v>
                </c:pt>
                <c:pt idx="2">
                  <c:v>49.53333333333333</c:v>
                </c:pt>
              </c:numCache>
            </c:numRef>
          </c:val>
        </c:ser>
        <c:shape val="box"/>
        <c:axId val="468394616"/>
        <c:axId val="499444296"/>
        <c:axId val="0"/>
      </c:bar3DChart>
      <c:catAx>
        <c:axId val="468394616"/>
        <c:scaling>
          <c:orientation val="minMax"/>
        </c:scaling>
        <c:axPos val="l"/>
        <c:tickLblPos val="nextTo"/>
        <c:crossAx val="499444296"/>
        <c:crosses val="autoZero"/>
        <c:auto val="1"/>
        <c:lblAlgn val="ctr"/>
        <c:lblOffset val="100"/>
      </c:catAx>
      <c:valAx>
        <c:axId val="499444296"/>
        <c:scaling>
          <c:orientation val="minMax"/>
        </c:scaling>
        <c:axPos val="b"/>
        <c:majorGridlines/>
        <c:numFmt formatCode="0.0" sourceLinked="1"/>
        <c:tickLblPos val="nextTo"/>
        <c:crossAx val="468394616"/>
        <c:crosses val="autoZero"/>
        <c:crossBetween val="between"/>
      </c:valAx>
    </c:plotArea>
    <c:plotVisOnly val="1"/>
  </c:chart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Employment Rate 2008</a:t>
            </a:r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0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dPt>
            <c:idx val="1"/>
            <c:spPr>
              <a:blipFill rotWithShape="1">
                <a:blip xmlns:r="http://schemas.openxmlformats.org/officeDocument/2006/relationships" r:embed="rId2"/>
                <a:stretch>
                  <a:fillRect/>
                </a:stretch>
              </a:blipFill>
            </c:spPr>
            <c:pictureOptions>
              <c:pictureFormat val="stretch"/>
            </c:pictureOptions>
          </c:dPt>
          <c:dPt>
            <c:idx val="2"/>
            <c:spPr>
              <a:blipFill rotWithShape="1">
                <a:blip xmlns:r="http://schemas.openxmlformats.org/officeDocument/2006/relationships" r:embed="rId3"/>
                <a:stretch>
                  <a:fillRect/>
                </a:stretch>
              </a:blipFill>
            </c:spPr>
            <c:pictureOptions>
              <c:pictureFormat val="stretch"/>
            </c:pictureOptions>
          </c:dPt>
          <c:dPt>
            <c:idx val="3"/>
            <c:spPr>
              <a:blipFill rotWithShape="1">
                <a:blip xmlns:r="http://schemas.openxmlformats.org/officeDocument/2006/relationships" r:embed="rId4"/>
                <a:stretch>
                  <a:fillRect/>
                </a:stretch>
              </a:blipFill>
            </c:spPr>
            <c:pictureOptions>
              <c:pictureFormat val="stretch"/>
            </c:pictureOptions>
          </c:dPt>
          <c:dPt>
            <c:idx val="4"/>
            <c:spPr>
              <a:blipFill rotWithShape="1">
                <a:blip xmlns:r="http://schemas.openxmlformats.org/officeDocument/2006/relationships" r:embed="rId5"/>
                <a:stretch>
                  <a:fillRect/>
                </a:stretch>
              </a:blipFill>
            </c:spPr>
            <c:pictureOptions>
              <c:pictureFormat val="stretch"/>
            </c:pictureOptions>
          </c:dPt>
          <c:dPt>
            <c:idx val="5"/>
            <c:spPr>
              <a:blipFill rotWithShape="1">
                <a:blip xmlns:r="http://schemas.openxmlformats.org/officeDocument/2006/relationships" r:embed="rId6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Blad2!$T$285:$T$290</c:f>
              <c:strCache>
                <c:ptCount val="6"/>
                <c:pt idx="0">
                  <c:v>Greece</c:v>
                </c:pt>
                <c:pt idx="1">
                  <c:v>Bulgaria</c:v>
                </c:pt>
                <c:pt idx="2">
                  <c:v>Croatia</c:v>
                </c:pt>
                <c:pt idx="3">
                  <c:v>Macedonia</c:v>
                </c:pt>
                <c:pt idx="4">
                  <c:v>Romania</c:v>
                </c:pt>
                <c:pt idx="5">
                  <c:v>Turkey</c:v>
                </c:pt>
              </c:strCache>
            </c:strRef>
          </c:cat>
          <c:val>
            <c:numRef>
              <c:f>Blad2!$U$285:$U$290</c:f>
              <c:numCache>
                <c:formatCode>General</c:formatCode>
                <c:ptCount val="6"/>
                <c:pt idx="0">
                  <c:v>66.5</c:v>
                </c:pt>
                <c:pt idx="1">
                  <c:v>70.7</c:v>
                </c:pt>
                <c:pt idx="2">
                  <c:v>62.9</c:v>
                </c:pt>
                <c:pt idx="3">
                  <c:v>45.0</c:v>
                </c:pt>
                <c:pt idx="4">
                  <c:v>64.4</c:v>
                </c:pt>
                <c:pt idx="5">
                  <c:v>49.5</c:v>
                </c:pt>
              </c:numCache>
            </c:numRef>
          </c:val>
        </c:ser>
        <c:shape val="box"/>
        <c:axId val="499480120"/>
        <c:axId val="499483320"/>
        <c:axId val="0"/>
      </c:bar3DChart>
      <c:catAx>
        <c:axId val="499480120"/>
        <c:scaling>
          <c:orientation val="minMax"/>
        </c:scaling>
        <c:axPos val="l"/>
        <c:tickLblPos val="nextTo"/>
        <c:crossAx val="499483320"/>
        <c:crosses val="autoZero"/>
        <c:auto val="1"/>
        <c:lblAlgn val="ctr"/>
        <c:lblOffset val="100"/>
      </c:catAx>
      <c:valAx>
        <c:axId val="499483320"/>
        <c:scaling>
          <c:orientation val="minMax"/>
        </c:scaling>
        <c:axPos val="b"/>
        <c:majorGridlines/>
        <c:numFmt formatCode="General" sourceLinked="1"/>
        <c:tickLblPos val="nextTo"/>
        <c:crossAx val="499480120"/>
        <c:crosses val="autoZero"/>
        <c:crossBetween val="between"/>
      </c:valAx>
    </c:plotArea>
    <c:plotVisOnly val="1"/>
  </c:chart>
  <c:externalData r:id="rId7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nl-NL"/>
              <a:t>GDP per capita PPS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nl-NL" sz="1200" b="0" i="0" baseline="0"/>
              <a:t>Index EU27=100, average 1997-2008, Eurostat</a:t>
            </a:r>
            <a:endParaRPr lang="nl-NL" sz="1200"/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2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Blad2!$T$232:$T$234</c:f>
              <c:strCache>
                <c:ptCount val="3"/>
                <c:pt idx="0">
                  <c:v>Mediterrenean</c:v>
                </c:pt>
                <c:pt idx="1">
                  <c:v>South-East Europe</c:v>
                </c:pt>
                <c:pt idx="2">
                  <c:v>Turkey</c:v>
                </c:pt>
              </c:strCache>
            </c:strRef>
          </c:cat>
          <c:val>
            <c:numRef>
              <c:f>Blad2!$U$232:$U$234</c:f>
              <c:numCache>
                <c:formatCode>0.0</c:formatCode>
                <c:ptCount val="3"/>
                <c:pt idx="0">
                  <c:v>101.5437953710821</c:v>
                </c:pt>
                <c:pt idx="1">
                  <c:v>47.25850073729664</c:v>
                </c:pt>
                <c:pt idx="2">
                  <c:v>40.26666666666653</c:v>
                </c:pt>
              </c:numCache>
            </c:numRef>
          </c:val>
        </c:ser>
        <c:shape val="box"/>
        <c:axId val="499525624"/>
        <c:axId val="499529304"/>
        <c:axId val="0"/>
      </c:bar3DChart>
      <c:catAx>
        <c:axId val="499525624"/>
        <c:scaling>
          <c:orientation val="minMax"/>
        </c:scaling>
        <c:axPos val="l"/>
        <c:tickLblPos val="nextTo"/>
        <c:crossAx val="499529304"/>
        <c:crosses val="autoZero"/>
        <c:auto val="1"/>
        <c:lblAlgn val="ctr"/>
        <c:lblOffset val="100"/>
      </c:catAx>
      <c:valAx>
        <c:axId val="499529304"/>
        <c:scaling>
          <c:orientation val="minMax"/>
        </c:scaling>
        <c:axPos val="b"/>
        <c:majorGridlines/>
        <c:numFmt formatCode="0.0" sourceLinked="1"/>
        <c:tickLblPos val="nextTo"/>
        <c:crossAx val="499525624"/>
        <c:crosses val="autoZero"/>
        <c:crossBetween val="between"/>
      </c:valAx>
    </c:plotArea>
    <c:plotVisOnly val="1"/>
  </c:chart>
  <c:externalData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 dirty="0"/>
              <a:t>GDP per capita PPS </a:t>
            </a:r>
            <a:r>
              <a:rPr lang="nl-NL" dirty="0" smtClean="0"/>
              <a:t>2008</a:t>
            </a:r>
            <a:endParaRPr lang="nl-NL" sz="1200" b="0" dirty="0" smtClean="0"/>
          </a:p>
          <a:p>
            <a:pPr>
              <a:defRPr/>
            </a:pPr>
            <a:r>
              <a:rPr lang="nl-NL" sz="1200" b="0" dirty="0" smtClean="0"/>
              <a:t>Index EU27=100, </a:t>
            </a:r>
            <a:r>
              <a:rPr lang="nl-NL" sz="1200" b="0" dirty="0" err="1" smtClean="0"/>
              <a:t>Eurostat</a:t>
            </a:r>
            <a:endParaRPr lang="nl-NL" dirty="0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190243000874891"/>
          <c:y val="0.194444444444444"/>
          <c:w val="0.757937664041995"/>
          <c:h val="0.659413823272091"/>
        </c:manualLayout>
      </c:layout>
      <c:bar3DChart>
        <c:barDir val="bar"/>
        <c:grouping val="clustered"/>
        <c:ser>
          <c:idx val="0"/>
          <c:order val="0"/>
          <c:dPt>
            <c:idx val="0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dPt>
            <c:idx val="1"/>
            <c:spPr>
              <a:blipFill rotWithShape="1">
                <a:blip xmlns:r="http://schemas.openxmlformats.org/officeDocument/2006/relationships" r:embed="rId2"/>
                <a:stretch>
                  <a:fillRect/>
                </a:stretch>
              </a:blipFill>
            </c:spPr>
          </c:dPt>
          <c:dPt>
            <c:idx val="2"/>
            <c:spPr>
              <a:blipFill rotWithShape="1">
                <a:blip xmlns:r="http://schemas.openxmlformats.org/officeDocument/2006/relationships" r:embed="rId3"/>
                <a:stretch>
                  <a:fillRect/>
                </a:stretch>
              </a:blipFill>
            </c:spPr>
          </c:dPt>
          <c:dPt>
            <c:idx val="3"/>
            <c:spPr>
              <a:blipFill rotWithShape="1">
                <a:blip xmlns:r="http://schemas.openxmlformats.org/officeDocument/2006/relationships" r:embed="rId4"/>
                <a:stretch>
                  <a:fillRect/>
                </a:stretch>
              </a:blipFill>
            </c:spPr>
          </c:dPt>
          <c:dPt>
            <c:idx val="4"/>
            <c:spPr>
              <a:blipFill rotWithShape="1">
                <a:blip xmlns:r="http://schemas.openxmlformats.org/officeDocument/2006/relationships" r:embed="rId5"/>
                <a:stretch>
                  <a:fillRect/>
                </a:stretch>
              </a:blipFill>
            </c:spPr>
          </c:dPt>
          <c:dPt>
            <c:idx val="5"/>
            <c:spPr>
              <a:blipFill rotWithShape="1">
                <a:blip xmlns:r="http://schemas.openxmlformats.org/officeDocument/2006/relationships" r:embed="rId6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Blad2!$T$237:$T$242</c:f>
              <c:strCache>
                <c:ptCount val="6"/>
                <c:pt idx="0">
                  <c:v>Greece</c:v>
                </c:pt>
                <c:pt idx="1">
                  <c:v>Bulgaria</c:v>
                </c:pt>
                <c:pt idx="2">
                  <c:v>Croatia</c:v>
                </c:pt>
                <c:pt idx="3">
                  <c:v>Macedonia</c:v>
                </c:pt>
                <c:pt idx="4">
                  <c:v>Romania</c:v>
                </c:pt>
                <c:pt idx="5">
                  <c:v>Turkey</c:v>
                </c:pt>
              </c:strCache>
            </c:strRef>
          </c:cat>
          <c:val>
            <c:numRef>
              <c:f>Blad2!$U$237:$U$242</c:f>
              <c:numCache>
                <c:formatCode>General</c:formatCode>
                <c:ptCount val="6"/>
                <c:pt idx="0">
                  <c:v>94.3</c:v>
                </c:pt>
                <c:pt idx="1">
                  <c:v>41.3</c:v>
                </c:pt>
                <c:pt idx="2">
                  <c:v>62.7</c:v>
                </c:pt>
                <c:pt idx="3">
                  <c:v>30.9</c:v>
                </c:pt>
                <c:pt idx="4">
                  <c:v>41.6</c:v>
                </c:pt>
                <c:pt idx="5">
                  <c:v>45.5</c:v>
                </c:pt>
              </c:numCache>
            </c:numRef>
          </c:val>
        </c:ser>
        <c:shape val="box"/>
        <c:axId val="499574440"/>
        <c:axId val="499577640"/>
        <c:axId val="0"/>
      </c:bar3DChart>
      <c:catAx>
        <c:axId val="499574440"/>
        <c:scaling>
          <c:orientation val="minMax"/>
        </c:scaling>
        <c:axPos val="l"/>
        <c:tickLblPos val="nextTo"/>
        <c:crossAx val="499577640"/>
        <c:crosses val="autoZero"/>
        <c:auto val="1"/>
        <c:lblAlgn val="ctr"/>
        <c:lblOffset val="100"/>
      </c:catAx>
      <c:valAx>
        <c:axId val="499577640"/>
        <c:scaling>
          <c:orientation val="minMax"/>
        </c:scaling>
        <c:axPos val="b"/>
        <c:majorGridlines/>
        <c:numFmt formatCode="General" sourceLinked="1"/>
        <c:tickLblPos val="nextTo"/>
        <c:crossAx val="499574440"/>
        <c:crosses val="autoZero"/>
        <c:crossBetween val="between"/>
      </c:valAx>
    </c:plotArea>
    <c:plotVisOnly val="1"/>
  </c:chart>
  <c:externalData r:id="rId7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Real GDP Growth</a:t>
            </a:r>
          </a:p>
          <a:p>
            <a:pPr>
              <a:defRPr/>
            </a:pPr>
            <a:r>
              <a:rPr lang="nl-NL" sz="1200" b="0"/>
              <a:t>Annual average 2000-2009,</a:t>
            </a:r>
            <a:r>
              <a:rPr lang="nl-NL" sz="1200" b="0" baseline="0"/>
              <a:t> Eurostat</a:t>
            </a:r>
            <a:endParaRPr lang="nl-NL" sz="1200" b="0"/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2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Blad2!$R$329:$R$331</c:f>
              <c:strCache>
                <c:ptCount val="3"/>
                <c:pt idx="0">
                  <c:v>Mediterrenean</c:v>
                </c:pt>
                <c:pt idx="1">
                  <c:v>South-East Europe</c:v>
                </c:pt>
                <c:pt idx="2">
                  <c:v>Turkey</c:v>
                </c:pt>
              </c:strCache>
            </c:strRef>
          </c:cat>
          <c:val>
            <c:numRef>
              <c:f>Blad2!$S$329:$S$331</c:f>
              <c:numCache>
                <c:formatCode>0.0</c:formatCode>
                <c:ptCount val="3"/>
                <c:pt idx="0">
                  <c:v>1.565522559282069</c:v>
                </c:pt>
                <c:pt idx="1">
                  <c:v>4.06191515424337</c:v>
                </c:pt>
                <c:pt idx="2">
                  <c:v>3.71</c:v>
                </c:pt>
              </c:numCache>
            </c:numRef>
          </c:val>
        </c:ser>
        <c:shape val="box"/>
        <c:axId val="499559672"/>
        <c:axId val="499602696"/>
        <c:axId val="0"/>
      </c:bar3DChart>
      <c:catAx>
        <c:axId val="499559672"/>
        <c:scaling>
          <c:orientation val="minMax"/>
        </c:scaling>
        <c:axPos val="l"/>
        <c:tickLblPos val="nextTo"/>
        <c:crossAx val="499602696"/>
        <c:crosses val="autoZero"/>
        <c:auto val="1"/>
        <c:lblAlgn val="ctr"/>
        <c:lblOffset val="100"/>
      </c:catAx>
      <c:valAx>
        <c:axId val="499602696"/>
        <c:scaling>
          <c:orientation val="minMax"/>
        </c:scaling>
        <c:axPos val="b"/>
        <c:majorGridlines/>
        <c:numFmt formatCode="0.0" sourceLinked="1"/>
        <c:tickLblPos val="nextTo"/>
        <c:crossAx val="499559672"/>
        <c:crosses val="autoZero"/>
        <c:crossBetween val="between"/>
      </c:valAx>
    </c:plotArea>
    <c:plotVisOnly val="1"/>
  </c:chart>
  <c:externalData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Real GDP Growth 2009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0408125546806649"/>
          <c:y val="0.132407407407407"/>
          <c:w val="0.936444444444444"/>
          <c:h val="0.718167468649752"/>
        </c:manualLayout>
      </c:layout>
      <c:bar3DChart>
        <c:barDir val="bar"/>
        <c:grouping val="clustered"/>
        <c:ser>
          <c:idx val="0"/>
          <c:order val="0"/>
          <c:dPt>
            <c:idx val="0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dPt>
            <c:idx val="1"/>
            <c:spPr>
              <a:blipFill rotWithShape="1">
                <a:blip xmlns:r="http://schemas.openxmlformats.org/officeDocument/2006/relationships" r:embed="rId2"/>
                <a:stretch>
                  <a:fillRect/>
                </a:stretch>
              </a:blipFill>
            </c:spPr>
          </c:dPt>
          <c:dPt>
            <c:idx val="2"/>
            <c:spPr>
              <a:blipFill rotWithShape="1">
                <a:blip xmlns:r="http://schemas.openxmlformats.org/officeDocument/2006/relationships" r:embed="rId3"/>
                <a:stretch>
                  <a:fillRect/>
                </a:stretch>
              </a:blipFill>
            </c:spPr>
          </c:dPt>
          <c:dPt>
            <c:idx val="3"/>
            <c:spPr>
              <a:blipFill rotWithShape="1">
                <a:blip xmlns:r="http://schemas.openxmlformats.org/officeDocument/2006/relationships" r:embed="rId4"/>
                <a:stretch>
                  <a:fillRect/>
                </a:stretch>
              </a:blipFill>
            </c:spPr>
          </c:dPt>
          <c:dPt>
            <c:idx val="4"/>
            <c:spPr>
              <a:blipFill rotWithShape="1">
                <a:blip xmlns:r="http://schemas.openxmlformats.org/officeDocument/2006/relationships" r:embed="rId5"/>
                <a:stretch>
                  <a:fillRect/>
                </a:stretch>
              </a:blipFill>
            </c:spPr>
          </c:dPt>
          <c:dPt>
            <c:idx val="5"/>
            <c:spPr>
              <a:blipFill rotWithShape="1">
                <a:blip xmlns:r="http://schemas.openxmlformats.org/officeDocument/2006/relationships" r:embed="rId6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Blad2!$R$334:$R$339</c:f>
              <c:strCache>
                <c:ptCount val="6"/>
                <c:pt idx="0">
                  <c:v>Greece</c:v>
                </c:pt>
                <c:pt idx="1">
                  <c:v>Bulgaria</c:v>
                </c:pt>
                <c:pt idx="2">
                  <c:v>Croatia</c:v>
                </c:pt>
                <c:pt idx="3">
                  <c:v>Macedonia</c:v>
                </c:pt>
                <c:pt idx="4">
                  <c:v>Romania</c:v>
                </c:pt>
                <c:pt idx="5">
                  <c:v>Turkey</c:v>
                </c:pt>
              </c:strCache>
            </c:strRef>
          </c:cat>
          <c:val>
            <c:numRef>
              <c:f>Blad2!$S$334:$S$339</c:f>
              <c:numCache>
                <c:formatCode>General</c:formatCode>
                <c:ptCount val="6"/>
                <c:pt idx="0">
                  <c:v>-2.0</c:v>
                </c:pt>
                <c:pt idx="1">
                  <c:v>-5.0</c:v>
                </c:pt>
                <c:pt idx="2">
                  <c:v>-5.8</c:v>
                </c:pt>
                <c:pt idx="3">
                  <c:v>-2.0</c:v>
                </c:pt>
                <c:pt idx="4">
                  <c:v>-7.1</c:v>
                </c:pt>
                <c:pt idx="5">
                  <c:v>-5.8</c:v>
                </c:pt>
              </c:numCache>
            </c:numRef>
          </c:val>
        </c:ser>
        <c:shape val="box"/>
        <c:axId val="499659416"/>
        <c:axId val="499662760"/>
        <c:axId val="0"/>
      </c:bar3DChart>
      <c:catAx>
        <c:axId val="499659416"/>
        <c:scaling>
          <c:orientation val="minMax"/>
        </c:scaling>
        <c:axPos val="l"/>
        <c:tickLblPos val="nextTo"/>
        <c:txPr>
          <a:bodyPr anchor="ctr" anchorCtr="1"/>
          <a:lstStyle/>
          <a:p>
            <a:pPr>
              <a:defRPr sz="1400" b="1" i="0" baseline="30000">
                <a:solidFill>
                  <a:srgbClr val="CCFFCC"/>
                </a:solidFill>
              </a:defRPr>
            </a:pPr>
            <a:endParaRPr lang="nl-NL"/>
          </a:p>
        </c:txPr>
        <c:crossAx val="499662760"/>
        <c:crosses val="autoZero"/>
        <c:lblAlgn val="ctr"/>
        <c:lblOffset val="100"/>
      </c:catAx>
      <c:valAx>
        <c:axId val="499662760"/>
        <c:scaling>
          <c:orientation val="minMax"/>
        </c:scaling>
        <c:axPos val="b"/>
        <c:majorGridlines/>
        <c:numFmt formatCode="General" sourceLinked="1"/>
        <c:tickLblPos val="nextTo"/>
        <c:crossAx val="499659416"/>
        <c:crosses val="autoZero"/>
        <c:crossBetween val="between"/>
      </c:valAx>
    </c:plotArea>
    <c:plotVisOnly val="1"/>
  </c:chart>
  <c:externalData r:id="rId7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2851CE"/>
              </a:solidFill>
            </c:spPr>
          </c:dPt>
          <c:dPt>
            <c:idx val="1"/>
            <c:spPr>
              <a:solidFill>
                <a:srgbClr val="008000"/>
              </a:solidFill>
            </c:spPr>
          </c:dPt>
          <c:dPt>
            <c:idx val="2"/>
            <c:spPr>
              <a:solidFill>
                <a:srgbClr val="008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Pt>
            <c:idx val="6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dPt>
            <c:idx val="19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</c:dPt>
          <c:cat>
            <c:strRef>
              <c:f>Blad1!$A$210:$A$229</c:f>
              <c:strCache>
                <c:ptCount val="20"/>
                <c:pt idx="0">
                  <c:v>NL</c:v>
                </c:pt>
                <c:pt idx="1">
                  <c:v>BE</c:v>
                </c:pt>
                <c:pt idx="2">
                  <c:v>FR</c:v>
                </c:pt>
                <c:pt idx="3">
                  <c:v>IE</c:v>
                </c:pt>
                <c:pt idx="4">
                  <c:v>UK</c:v>
                </c:pt>
                <c:pt idx="5">
                  <c:v>ES</c:v>
                </c:pt>
                <c:pt idx="6">
                  <c:v>EL*</c:v>
                </c:pt>
                <c:pt idx="7">
                  <c:v>PT</c:v>
                </c:pt>
                <c:pt idx="8">
                  <c:v>EE</c:v>
                </c:pt>
                <c:pt idx="9">
                  <c:v>LT</c:v>
                </c:pt>
                <c:pt idx="10">
                  <c:v>LV</c:v>
                </c:pt>
                <c:pt idx="11">
                  <c:v>PL</c:v>
                </c:pt>
                <c:pt idx="12">
                  <c:v>CZ</c:v>
                </c:pt>
                <c:pt idx="13">
                  <c:v>SK</c:v>
                </c:pt>
                <c:pt idx="14">
                  <c:v>HU</c:v>
                </c:pt>
                <c:pt idx="15">
                  <c:v>SI</c:v>
                </c:pt>
                <c:pt idx="16">
                  <c:v>MT</c:v>
                </c:pt>
                <c:pt idx="17">
                  <c:v>RO</c:v>
                </c:pt>
                <c:pt idx="18">
                  <c:v>BG</c:v>
                </c:pt>
                <c:pt idx="19">
                  <c:v>TR</c:v>
                </c:pt>
              </c:strCache>
            </c:strRef>
          </c:cat>
          <c:val>
            <c:numRef>
              <c:f>Blad1!$B$210:$B$229</c:f>
              <c:numCache>
                <c:formatCode>General</c:formatCode>
                <c:ptCount val="20"/>
                <c:pt idx="0">
                  <c:v>1382.0</c:v>
                </c:pt>
                <c:pt idx="1">
                  <c:v>1387.0</c:v>
                </c:pt>
                <c:pt idx="2">
                  <c:v>1321.0</c:v>
                </c:pt>
                <c:pt idx="3">
                  <c:v>1462.0</c:v>
                </c:pt>
                <c:pt idx="4">
                  <c:v>1010.0</c:v>
                </c:pt>
                <c:pt idx="5">
                  <c:v>728.0</c:v>
                </c:pt>
                <c:pt idx="6">
                  <c:v>681.0</c:v>
                </c:pt>
                <c:pt idx="7">
                  <c:v>525.0</c:v>
                </c:pt>
                <c:pt idx="8">
                  <c:v>278.0</c:v>
                </c:pt>
                <c:pt idx="9">
                  <c:v>232.0</c:v>
                </c:pt>
                <c:pt idx="10">
                  <c:v>254.0</c:v>
                </c:pt>
                <c:pt idx="11">
                  <c:v>281.0</c:v>
                </c:pt>
                <c:pt idx="12">
                  <c:v>306.0</c:v>
                </c:pt>
                <c:pt idx="13">
                  <c:v>296.0</c:v>
                </c:pt>
                <c:pt idx="14">
                  <c:v>270.0</c:v>
                </c:pt>
                <c:pt idx="15">
                  <c:v>589.0</c:v>
                </c:pt>
                <c:pt idx="16">
                  <c:v>630.0</c:v>
                </c:pt>
                <c:pt idx="17">
                  <c:v>153.0</c:v>
                </c:pt>
                <c:pt idx="18">
                  <c:v>123.0</c:v>
                </c:pt>
                <c:pt idx="19">
                  <c:v>319.0</c:v>
                </c:pt>
              </c:numCache>
            </c:numRef>
          </c:val>
        </c:ser>
        <c:shape val="box"/>
        <c:axId val="499992728"/>
        <c:axId val="500073016"/>
        <c:axId val="0"/>
      </c:bar3DChart>
      <c:catAx>
        <c:axId val="499992728"/>
        <c:scaling>
          <c:orientation val="minMax"/>
        </c:scaling>
        <c:axPos val="b"/>
        <c:tickLblPos val="nextTo"/>
        <c:crossAx val="500073016"/>
        <c:crosses val="autoZero"/>
        <c:auto val="1"/>
        <c:lblAlgn val="ctr"/>
        <c:lblOffset val="100"/>
      </c:catAx>
      <c:valAx>
        <c:axId val="500073016"/>
        <c:scaling>
          <c:orientation val="minMax"/>
        </c:scaling>
        <c:axPos val="l"/>
        <c:majorGridlines/>
        <c:numFmt formatCode="General" sourceLinked="1"/>
        <c:tickLblPos val="nextTo"/>
        <c:crossAx val="499992728"/>
        <c:crosses val="autoZero"/>
        <c:crossBetween val="between"/>
      </c:valAx>
    </c:plotArea>
    <c:plotVisOnly val="1"/>
  </c:chart>
  <c:externalData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 dirty="0" err="1"/>
              <a:t>Tax</a:t>
            </a:r>
            <a:r>
              <a:rPr lang="nl-NL" dirty="0"/>
              <a:t> </a:t>
            </a:r>
            <a:r>
              <a:rPr lang="nl-NL" dirty="0" err="1"/>
              <a:t>wedge</a:t>
            </a:r>
            <a:r>
              <a:rPr lang="nl-NL" dirty="0"/>
              <a:t> </a:t>
            </a:r>
            <a:r>
              <a:rPr lang="nl-NL" dirty="0" err="1"/>
              <a:t>on</a:t>
            </a:r>
            <a:r>
              <a:rPr lang="nl-NL" dirty="0"/>
              <a:t> </a:t>
            </a:r>
            <a:r>
              <a:rPr lang="nl-NL" dirty="0" err="1"/>
              <a:t>labour</a:t>
            </a:r>
            <a:r>
              <a:rPr lang="nl-NL" dirty="0"/>
              <a:t> </a:t>
            </a:r>
            <a:r>
              <a:rPr lang="nl-NL" dirty="0" err="1" smtClean="0"/>
              <a:t>costs</a:t>
            </a:r>
            <a:endParaRPr lang="nl-NL" dirty="0" smtClean="0"/>
          </a:p>
          <a:p>
            <a:pPr>
              <a:defRPr/>
            </a:pPr>
            <a:r>
              <a:rPr lang="nl-NL" sz="1200" b="0" dirty="0" smtClean="0"/>
              <a:t>Average 1997-2008, </a:t>
            </a:r>
            <a:r>
              <a:rPr lang="nl-NL" sz="1200" b="0" dirty="0" err="1" smtClean="0"/>
              <a:t>Eurostat</a:t>
            </a:r>
            <a:endParaRPr lang="nl-NL" sz="1200" b="0" dirty="0"/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2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Blad2!$T$99:$T$101</c:f>
              <c:strCache>
                <c:ptCount val="3"/>
                <c:pt idx="0">
                  <c:v>Mediterranean</c:v>
                </c:pt>
                <c:pt idx="1">
                  <c:v>South-East Europe</c:v>
                </c:pt>
                <c:pt idx="2">
                  <c:v>Turkey</c:v>
                </c:pt>
              </c:strCache>
            </c:strRef>
          </c:cat>
          <c:val>
            <c:numRef>
              <c:f>Blad2!$U$99:$U$101</c:f>
              <c:numCache>
                <c:formatCode>0.0</c:formatCode>
                <c:ptCount val="3"/>
                <c:pt idx="0">
                  <c:v>38.33373829248156</c:v>
                </c:pt>
                <c:pt idx="1">
                  <c:v>40.1657406884696</c:v>
                </c:pt>
                <c:pt idx="2">
                  <c:v>40.85</c:v>
                </c:pt>
              </c:numCache>
            </c:numRef>
          </c:val>
        </c:ser>
        <c:shape val="box"/>
        <c:axId val="499622120"/>
        <c:axId val="499683864"/>
        <c:axId val="0"/>
      </c:bar3DChart>
      <c:catAx>
        <c:axId val="499622120"/>
        <c:scaling>
          <c:orientation val="minMax"/>
        </c:scaling>
        <c:axPos val="l"/>
        <c:tickLblPos val="nextTo"/>
        <c:crossAx val="499683864"/>
        <c:crosses val="autoZero"/>
        <c:auto val="1"/>
        <c:lblAlgn val="ctr"/>
        <c:lblOffset val="100"/>
      </c:catAx>
      <c:valAx>
        <c:axId val="499683864"/>
        <c:scaling>
          <c:orientation val="minMax"/>
        </c:scaling>
        <c:axPos val="b"/>
        <c:majorGridlines/>
        <c:numFmt formatCode="0.0" sourceLinked="1"/>
        <c:tickLblPos val="nextTo"/>
        <c:crossAx val="499622120"/>
        <c:crosses val="autoZero"/>
        <c:crossBetween val="between"/>
      </c:valAx>
    </c:plotArea>
    <c:plotVisOnly val="1"/>
  </c:chart>
  <c:externalData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Tax wedge 2008</a:t>
            </a:r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0"/>
            <c:spPr>
              <a:blipFill rotWithShape="1">
                <a:blip xmlns:r="http://schemas.openxmlformats.org/officeDocument/2006/relationships" r:embed="rId1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dPt>
            <c:idx val="1"/>
            <c:spPr>
              <a:blipFill rotWithShape="1">
                <a:blip xmlns:r="http://schemas.openxmlformats.org/officeDocument/2006/relationships" r:embed="rId2"/>
                <a:stretch>
                  <a:fillRect/>
                </a:stretch>
              </a:blipFill>
            </c:spPr>
            <c:pictureOptions>
              <c:pictureFormat val="stretch"/>
            </c:pictureOptions>
          </c:dPt>
          <c:dPt>
            <c:idx val="2"/>
            <c:spPr>
              <a:blipFill rotWithShape="1">
                <a:blip xmlns:r="http://schemas.openxmlformats.org/officeDocument/2006/relationships" r:embed="rId3"/>
                <a:stretch>
                  <a:fillRect/>
                </a:stretch>
              </a:blipFill>
            </c:spPr>
            <c:pictureOptions>
              <c:pictureFormat val="stretch"/>
            </c:pictureOptions>
          </c:dPt>
          <c:dPt>
            <c:idx val="3"/>
            <c:spPr>
              <a:blipFill rotWithShape="1">
                <a:blip xmlns:r="http://schemas.openxmlformats.org/officeDocument/2006/relationships" r:embed="rId4"/>
                <a:stretch>
                  <a:fillRect/>
                </a:stretch>
              </a:blipFill>
            </c:spPr>
            <c:pictureOptions>
              <c:pictureFormat val="stack"/>
            </c:pictureOptions>
          </c:dPt>
          <c:cat>
            <c:strRef>
              <c:f>Blad2!$T$108:$T$111</c:f>
              <c:strCache>
                <c:ptCount val="4"/>
                <c:pt idx="0">
                  <c:v>Greece</c:v>
                </c:pt>
                <c:pt idx="1">
                  <c:v>Bulgaria</c:v>
                </c:pt>
                <c:pt idx="2">
                  <c:v>Romania</c:v>
                </c:pt>
                <c:pt idx="3">
                  <c:v>Turkey</c:v>
                </c:pt>
              </c:strCache>
            </c:strRef>
          </c:cat>
          <c:val>
            <c:numRef>
              <c:f>Blad2!$U$108:$U$111</c:f>
              <c:numCache>
                <c:formatCode>General</c:formatCode>
                <c:ptCount val="4"/>
                <c:pt idx="0">
                  <c:v>37.2</c:v>
                </c:pt>
                <c:pt idx="1">
                  <c:v>35.1</c:v>
                </c:pt>
                <c:pt idx="2">
                  <c:v>41.8</c:v>
                </c:pt>
                <c:pt idx="3">
                  <c:v>37.6</c:v>
                </c:pt>
              </c:numCache>
            </c:numRef>
          </c:val>
        </c:ser>
        <c:shape val="box"/>
        <c:axId val="499715624"/>
        <c:axId val="499718680"/>
        <c:axId val="0"/>
      </c:bar3DChart>
      <c:catAx>
        <c:axId val="499715624"/>
        <c:scaling>
          <c:orientation val="minMax"/>
        </c:scaling>
        <c:axPos val="l"/>
        <c:tickLblPos val="nextTo"/>
        <c:crossAx val="499718680"/>
        <c:crosses val="autoZero"/>
        <c:auto val="1"/>
        <c:lblAlgn val="ctr"/>
        <c:lblOffset val="100"/>
      </c:catAx>
      <c:valAx>
        <c:axId val="499718680"/>
        <c:scaling>
          <c:orientation val="minMax"/>
        </c:scaling>
        <c:axPos val="b"/>
        <c:majorGridlines/>
        <c:numFmt formatCode="General" sourceLinked="1"/>
        <c:tickLblPos val="nextTo"/>
        <c:crossAx val="499715624"/>
        <c:crosses val="autoZero"/>
        <c:crossBetween val="between"/>
      </c:valAx>
    </c:plotArea>
    <c:plotVisOnly val="1"/>
  </c:chart>
  <c:externalData r:id="rId5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nl-NL"/>
              <a:t>GDP cp development 1970-2008</a:t>
            </a:r>
          </a:p>
          <a:p>
            <a:pPr>
              <a:defRPr/>
            </a:pPr>
            <a:r>
              <a:rPr lang="nl-NL" sz="1100"/>
              <a:t>index 1970=100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UNdata_Export_20100921_04464304!$B$36</c:f>
              <c:strCache>
                <c:ptCount val="1"/>
                <c:pt idx="0">
                  <c:v>Mediterrenean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cat>
            <c:numRef>
              <c:f>UNdata_Export_20100921_04464304!$A$37:$A$45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UNdata_Export_20100921_04464304!$B$37:$B$45</c:f>
              <c:numCache>
                <c:formatCode>0</c:formatCode>
                <c:ptCount val="9"/>
                <c:pt idx="0">
                  <c:v>100.0</c:v>
                </c:pt>
                <c:pt idx="1">
                  <c:v>214.9005811008579</c:v>
                </c:pt>
                <c:pt idx="2">
                  <c:v>424.5253113983877</c:v>
                </c:pt>
                <c:pt idx="3">
                  <c:v>369.0737527896903</c:v>
                </c:pt>
                <c:pt idx="4">
                  <c:v>980.2327339665507</c:v>
                </c:pt>
                <c:pt idx="5">
                  <c:v>1048.732646488735</c:v>
                </c:pt>
                <c:pt idx="6">
                  <c:v>1013.643667559877</c:v>
                </c:pt>
                <c:pt idx="7">
                  <c:v>1696.017309302332</c:v>
                </c:pt>
                <c:pt idx="8">
                  <c:v>2239.49017892014</c:v>
                </c:pt>
              </c:numCache>
            </c:numRef>
          </c:val>
        </c:ser>
        <c:ser>
          <c:idx val="1"/>
          <c:order val="1"/>
          <c:tx>
            <c:strRef>
              <c:f>UNdata_Export_20100921_04464304!$C$36</c:f>
              <c:strCache>
                <c:ptCount val="1"/>
                <c:pt idx="0">
                  <c:v>Rhineland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pPr>
              <a:solidFill>
                <a:srgbClr val="008000"/>
              </a:solidFill>
            </c:spPr>
          </c:marker>
          <c:cat>
            <c:numRef>
              <c:f>UNdata_Export_20100921_04464304!$A$37:$A$45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UNdata_Export_20100921_04464304!$C$37:$C$45</c:f>
              <c:numCache>
                <c:formatCode>0</c:formatCode>
                <c:ptCount val="9"/>
                <c:pt idx="0">
                  <c:v>100.0</c:v>
                </c:pt>
                <c:pt idx="1">
                  <c:v>231.1959810490769</c:v>
                </c:pt>
                <c:pt idx="2">
                  <c:v>445.4860882059402</c:v>
                </c:pt>
                <c:pt idx="3">
                  <c:v>342.2390297798502</c:v>
                </c:pt>
                <c:pt idx="4">
                  <c:v>791.0541797828141</c:v>
                </c:pt>
                <c:pt idx="5">
                  <c:v>1069.239180812037</c:v>
                </c:pt>
                <c:pt idx="6">
                  <c:v>838.0862983562133</c:v>
                </c:pt>
                <c:pt idx="7">
                  <c:v>1268.882435709449</c:v>
                </c:pt>
                <c:pt idx="8">
                  <c:v>1665.324962226814</c:v>
                </c:pt>
              </c:numCache>
            </c:numRef>
          </c:val>
        </c:ser>
        <c:ser>
          <c:idx val="2"/>
          <c:order val="2"/>
          <c:tx>
            <c:strRef>
              <c:f>UNdata_Export_20100921_04464304!$D$36</c:f>
              <c:strCache>
                <c:ptCount val="1"/>
                <c:pt idx="0">
                  <c:v>Nordic</c:v>
                </c:pt>
              </c:strCache>
            </c:strRef>
          </c:tx>
          <c:spPr>
            <a:ln>
              <a:solidFill>
                <a:srgbClr val="3366FF"/>
              </a:solidFill>
            </a:ln>
          </c:spPr>
          <c:marker>
            <c:spPr>
              <a:solidFill>
                <a:srgbClr val="3366FF"/>
              </a:solidFill>
            </c:spPr>
          </c:marker>
          <c:cat>
            <c:numRef>
              <c:f>UNdata_Export_20100921_04464304!$A$37:$A$45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UNdata_Export_20100921_04464304!$D$37:$D$45</c:f>
              <c:numCache>
                <c:formatCode>0</c:formatCode>
                <c:ptCount val="9"/>
                <c:pt idx="0">
                  <c:v>100.0</c:v>
                </c:pt>
                <c:pt idx="1">
                  <c:v>235.7786121483437</c:v>
                </c:pt>
                <c:pt idx="2">
                  <c:v>421.0542897342274</c:v>
                </c:pt>
                <c:pt idx="3">
                  <c:v>338.2144300625703</c:v>
                </c:pt>
                <c:pt idx="4">
                  <c:v>755.7428880634304</c:v>
                </c:pt>
                <c:pt idx="5">
                  <c:v>891.6731655477783</c:v>
                </c:pt>
                <c:pt idx="6">
                  <c:v>809.9707888430124</c:v>
                </c:pt>
                <c:pt idx="7">
                  <c:v>1267.054574808168</c:v>
                </c:pt>
                <c:pt idx="8">
                  <c:v>1686.627482705957</c:v>
                </c:pt>
              </c:numCache>
            </c:numRef>
          </c:val>
        </c:ser>
        <c:ser>
          <c:idx val="3"/>
          <c:order val="3"/>
          <c:tx>
            <c:strRef>
              <c:f>UNdata_Export_20100921_04464304!$E$36</c:f>
              <c:strCache>
                <c:ptCount val="1"/>
                <c:pt idx="0">
                  <c:v>Anglo-Saxon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solidFill>
                <a:srgbClr val="FFFF00"/>
              </a:solidFill>
            </c:spPr>
          </c:marker>
          <c:cat>
            <c:numRef>
              <c:f>UNdata_Export_20100921_04464304!$A$37:$A$45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UNdata_Export_20100921_04464304!$E$37:$E$45</c:f>
              <c:numCache>
                <c:formatCode>0</c:formatCode>
                <c:ptCount val="9"/>
                <c:pt idx="0">
                  <c:v>100.0</c:v>
                </c:pt>
                <c:pt idx="1">
                  <c:v>187.9186444300922</c:v>
                </c:pt>
                <c:pt idx="2">
                  <c:v>428.6664315734606</c:v>
                </c:pt>
                <c:pt idx="3">
                  <c:v>364.3575474304855</c:v>
                </c:pt>
                <c:pt idx="4">
                  <c:v>785.284762573146</c:v>
                </c:pt>
                <c:pt idx="5">
                  <c:v>898.143812098055</c:v>
                </c:pt>
                <c:pt idx="6">
                  <c:v>1137.200555812434</c:v>
                </c:pt>
                <c:pt idx="7">
                  <c:v>1742.279307315704</c:v>
                </c:pt>
                <c:pt idx="8">
                  <c:v>2024.503663439558</c:v>
                </c:pt>
              </c:numCache>
            </c:numRef>
          </c:val>
        </c:ser>
        <c:marker val="1"/>
        <c:axId val="499781144"/>
        <c:axId val="499786360"/>
      </c:lineChart>
      <c:catAx>
        <c:axId val="499781144"/>
        <c:scaling>
          <c:orientation val="minMax"/>
        </c:scaling>
        <c:axPos val="b"/>
        <c:numFmt formatCode="General" sourceLinked="1"/>
        <c:tickLblPos val="nextTo"/>
        <c:crossAx val="499786360"/>
        <c:crosses val="autoZero"/>
        <c:auto val="1"/>
        <c:lblAlgn val="ctr"/>
        <c:lblOffset val="100"/>
      </c:catAx>
      <c:valAx>
        <c:axId val="499786360"/>
        <c:scaling>
          <c:orientation val="minMax"/>
        </c:scaling>
        <c:axPos val="l"/>
        <c:majorGridlines/>
        <c:numFmt formatCode="0" sourceLinked="1"/>
        <c:tickLblPos val="nextTo"/>
        <c:crossAx val="499781144"/>
        <c:crosses val="autoZero"/>
        <c:crossBetween val="between"/>
      </c:valAx>
    </c:plotArea>
    <c:legend>
      <c:legendPos val="r"/>
      <c:layout/>
    </c:legend>
    <c:plotVisOnly val="1"/>
  </c:chart>
  <c:spPr>
    <a:ln>
      <a:solidFill>
        <a:schemeClr val="bg2"/>
      </a:solidFill>
    </a:ln>
  </c:sp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nl-NL"/>
              <a:t>GDP pc cp 1970-2008</a:t>
            </a:r>
            <a:endParaRPr lang="nl-NL" sz="1200"/>
          </a:p>
          <a:p>
            <a:pPr>
              <a:defRPr/>
            </a:pPr>
            <a:r>
              <a:rPr lang="nl-NL" sz="1200"/>
              <a:t>UNDATA</a:t>
            </a:r>
            <a:endParaRPr lang="nl-NL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UNdata_Export_20100921_04464304!$C$1</c:f>
              <c:strCache>
                <c:ptCount val="1"/>
                <c:pt idx="0">
                  <c:v>Greece</c:v>
                </c:pt>
              </c:strCache>
            </c:strRef>
          </c:tx>
          <c:spPr>
            <a:ln>
              <a:solidFill>
                <a:srgbClr val="CC66FF"/>
              </a:solidFill>
            </a:ln>
          </c:spPr>
          <c:marker>
            <c:spPr>
              <a:solidFill>
                <a:srgbClr val="CC66FF"/>
              </a:solidFill>
            </c:spPr>
          </c:marker>
          <c:cat>
            <c:numRef>
              <c:f>UNdata_Export_20100921_04464304!$A$2:$A$10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UNdata_Export_20100921_04464304!$C$2:$C$10</c:f>
              <c:numCache>
                <c:formatCode>0</c:formatCode>
                <c:ptCount val="9"/>
                <c:pt idx="0">
                  <c:v>1437.35264184511</c:v>
                </c:pt>
                <c:pt idx="1">
                  <c:v>3035.61517272815</c:v>
                </c:pt>
                <c:pt idx="2">
                  <c:v>5672.978297103056</c:v>
                </c:pt>
                <c:pt idx="3">
                  <c:v>4631.79902132337</c:v>
                </c:pt>
                <c:pt idx="4">
                  <c:v>9271.44702604148</c:v>
                </c:pt>
                <c:pt idx="5">
                  <c:v>12342.9825218328</c:v>
                </c:pt>
                <c:pt idx="6">
                  <c:v>11614.3601681153</c:v>
                </c:pt>
                <c:pt idx="7">
                  <c:v>22215.9962747585</c:v>
                </c:pt>
                <c:pt idx="8">
                  <c:v>31954.0883156375</c:v>
                </c:pt>
              </c:numCache>
            </c:numRef>
          </c:val>
        </c:ser>
        <c:ser>
          <c:idx val="1"/>
          <c:order val="1"/>
          <c:tx>
            <c:strRef>
              <c:f>UNdata_Export_20100921_04464304!$D$1</c:f>
              <c:strCache>
                <c:ptCount val="1"/>
                <c:pt idx="0">
                  <c:v>Italy</c:v>
                </c:pt>
              </c:strCache>
            </c:strRef>
          </c:tx>
          <c:cat>
            <c:numRef>
              <c:f>UNdata_Export_20100921_04464304!$A$2:$A$10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UNdata_Export_20100921_04464304!$D$2:$D$10</c:f>
              <c:numCache>
                <c:formatCode>0</c:formatCode>
                <c:ptCount val="9"/>
                <c:pt idx="0">
                  <c:v>2047.62104807386</c:v>
                </c:pt>
                <c:pt idx="1">
                  <c:v>3977.27805719774</c:v>
                </c:pt>
                <c:pt idx="2">
                  <c:v>8166.11143441971</c:v>
                </c:pt>
                <c:pt idx="3">
                  <c:v>7659.37448115628</c:v>
                </c:pt>
                <c:pt idx="4">
                  <c:v>19886.155151818</c:v>
                </c:pt>
                <c:pt idx="5">
                  <c:v>19684.3051056594</c:v>
                </c:pt>
                <c:pt idx="6">
                  <c:v>19212.5907662392</c:v>
                </c:pt>
                <c:pt idx="7">
                  <c:v>30312.9393536586</c:v>
                </c:pt>
                <c:pt idx="8">
                  <c:v>38639.52349131766</c:v>
                </c:pt>
              </c:numCache>
            </c:numRef>
          </c:val>
        </c:ser>
        <c:ser>
          <c:idx val="2"/>
          <c:order val="2"/>
          <c:tx>
            <c:strRef>
              <c:f>UNdata_Export_20100921_04464304!$E$1</c:f>
              <c:strCache>
                <c:ptCount val="1"/>
                <c:pt idx="0">
                  <c:v>Portugal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cat>
            <c:numRef>
              <c:f>UNdata_Export_20100921_04464304!$A$2:$A$10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UNdata_Export_20100921_04464304!$E$2:$E$10</c:f>
              <c:numCache>
                <c:formatCode>0</c:formatCode>
                <c:ptCount val="9"/>
                <c:pt idx="0">
                  <c:v>893.235646479258</c:v>
                </c:pt>
                <c:pt idx="1">
                  <c:v>2035.35472843321</c:v>
                </c:pt>
                <c:pt idx="2">
                  <c:v>3221.05725221148</c:v>
                </c:pt>
                <c:pt idx="3">
                  <c:v>2585.60076397972</c:v>
                </c:pt>
                <c:pt idx="4">
                  <c:v>7543.44201111483</c:v>
                </c:pt>
                <c:pt idx="5">
                  <c:v>11253.1876044342</c:v>
                </c:pt>
                <c:pt idx="6">
                  <c:v>11015.885604963</c:v>
                </c:pt>
                <c:pt idx="7">
                  <c:v>17583.7482725051</c:v>
                </c:pt>
                <c:pt idx="8">
                  <c:v>22805.4829653392</c:v>
                </c:pt>
              </c:numCache>
            </c:numRef>
          </c:val>
        </c:ser>
        <c:ser>
          <c:idx val="3"/>
          <c:order val="3"/>
          <c:tx>
            <c:strRef>
              <c:f>UNdata_Export_20100921_04464304!$F$1</c:f>
              <c:strCache>
                <c:ptCount val="1"/>
                <c:pt idx="0">
                  <c:v>Spain</c:v>
                </c:pt>
              </c:strCache>
            </c:strRef>
          </c:tx>
          <c:spPr>
            <a:ln>
              <a:solidFill>
                <a:srgbClr val="000090"/>
              </a:solidFill>
            </a:ln>
          </c:spPr>
          <c:marker>
            <c:spPr>
              <a:solidFill>
                <a:srgbClr val="000090"/>
              </a:solidFill>
            </c:spPr>
          </c:marker>
          <c:cat>
            <c:numRef>
              <c:f>UNdata_Export_20100921_04464304!$A$2:$A$10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UNdata_Export_20100921_04464304!$F$2:$F$10</c:f>
              <c:numCache>
                <c:formatCode>0</c:formatCode>
                <c:ptCount val="9"/>
                <c:pt idx="0">
                  <c:v>1178.29094190552</c:v>
                </c:pt>
                <c:pt idx="1">
                  <c:v>3122.49659379624</c:v>
                </c:pt>
                <c:pt idx="2">
                  <c:v>6021.91769442909</c:v>
                </c:pt>
                <c:pt idx="3">
                  <c:v>4568.49101043829</c:v>
                </c:pt>
                <c:pt idx="4">
                  <c:v>13412.6642900256</c:v>
                </c:pt>
                <c:pt idx="5">
                  <c:v>15149.622135877</c:v>
                </c:pt>
                <c:pt idx="6">
                  <c:v>14421.5227741152</c:v>
                </c:pt>
                <c:pt idx="7">
                  <c:v>26246.2356569343</c:v>
                </c:pt>
                <c:pt idx="8">
                  <c:v>36060.9908501637</c:v>
                </c:pt>
              </c:numCache>
            </c:numRef>
          </c:val>
        </c:ser>
        <c:ser>
          <c:idx val="4"/>
          <c:order val="4"/>
          <c:tx>
            <c:strRef>
              <c:f>UNdata_Export_20100921_04464304!$S$1</c:f>
              <c:strCache>
                <c:ptCount val="1"/>
                <c:pt idx="0">
                  <c:v>Turkey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cat>
            <c:numRef>
              <c:f>UNdata_Export_20100921_04464304!$A$2:$A$10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UNdata_Export_20100921_04464304!$S$2:$S$10</c:f>
              <c:numCache>
                <c:formatCode>0</c:formatCode>
                <c:ptCount val="9"/>
                <c:pt idx="0">
                  <c:v>675.11266090469</c:v>
                </c:pt>
                <c:pt idx="1">
                  <c:v>1522.29974735741</c:v>
                </c:pt>
                <c:pt idx="2">
                  <c:v>2003.33673915688</c:v>
                </c:pt>
                <c:pt idx="3">
                  <c:v>1762.15759567269</c:v>
                </c:pt>
                <c:pt idx="4">
                  <c:v>3611.33108239959</c:v>
                </c:pt>
                <c:pt idx="5">
                  <c:v>3718.69440997146</c:v>
                </c:pt>
                <c:pt idx="6">
                  <c:v>4010.85371243339</c:v>
                </c:pt>
                <c:pt idx="7">
                  <c:v>6786.46124102842</c:v>
                </c:pt>
                <c:pt idx="8">
                  <c:v>10031.1958089801</c:v>
                </c:pt>
              </c:numCache>
            </c:numRef>
          </c:val>
        </c:ser>
        <c:marker val="1"/>
        <c:axId val="625314600"/>
        <c:axId val="598718552"/>
      </c:lineChart>
      <c:catAx>
        <c:axId val="625314600"/>
        <c:scaling>
          <c:orientation val="minMax"/>
        </c:scaling>
        <c:axPos val="b"/>
        <c:numFmt formatCode="General" sourceLinked="1"/>
        <c:tickLblPos val="nextTo"/>
        <c:crossAx val="598718552"/>
        <c:crosses val="autoZero"/>
        <c:auto val="1"/>
        <c:lblAlgn val="ctr"/>
        <c:lblOffset val="100"/>
      </c:catAx>
      <c:valAx>
        <c:axId val="598718552"/>
        <c:scaling>
          <c:orientation val="minMax"/>
          <c:max val="40000.0"/>
        </c:scaling>
        <c:axPos val="l"/>
        <c:majorGridlines/>
        <c:numFmt formatCode="0" sourceLinked="1"/>
        <c:tickLblPos val="nextTo"/>
        <c:crossAx val="6253146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"/>
  <c:chart>
    <c:title>
      <c:tx>
        <c:rich>
          <a:bodyPr/>
          <a:lstStyle/>
          <a:p>
            <a:pPr>
              <a:defRPr/>
            </a:pPr>
            <a:r>
              <a:rPr lang="nl-NL" dirty="0"/>
              <a:t>GDP pc </a:t>
            </a:r>
            <a:r>
              <a:rPr lang="nl-NL" dirty="0" err="1"/>
              <a:t>cp</a:t>
            </a:r>
            <a:r>
              <a:rPr lang="nl-NL" dirty="0"/>
              <a:t> </a:t>
            </a:r>
            <a:r>
              <a:rPr lang="nl-NL" dirty="0" err="1"/>
              <a:t>development</a:t>
            </a:r>
            <a:r>
              <a:rPr lang="nl-NL" dirty="0"/>
              <a:t> 1970-2008</a:t>
            </a:r>
            <a:endParaRPr lang="nl-NL" sz="1200" dirty="0"/>
          </a:p>
          <a:p>
            <a:pPr>
              <a:defRPr/>
            </a:pPr>
            <a:r>
              <a:rPr lang="nl-NL" sz="1200" dirty="0"/>
              <a:t>index 1970=100</a:t>
            </a:r>
            <a:endParaRPr lang="nl-NL" dirty="0"/>
          </a:p>
        </c:rich>
      </c:tx>
      <c:layout>
        <c:manualLayout>
          <c:xMode val="edge"/>
          <c:yMode val="edge"/>
          <c:x val="0.265076831305178"/>
          <c:y val="0.0"/>
        </c:manualLayout>
      </c:layout>
    </c:title>
    <c:plotArea>
      <c:layout/>
      <c:lineChart>
        <c:grouping val="standard"/>
        <c:ser>
          <c:idx val="1"/>
          <c:order val="0"/>
          <c:tx>
            <c:strRef>
              <c:f>UNdata_Export_20100921_04464304!$T$12</c:f>
              <c:strCache>
                <c:ptCount val="1"/>
                <c:pt idx="0">
                  <c:v>Greece</c:v>
                </c:pt>
              </c:strCache>
            </c:strRef>
          </c:tx>
          <c:spPr>
            <a:ln>
              <a:solidFill>
                <a:srgbClr val="CC66FF"/>
              </a:solidFill>
            </a:ln>
          </c:spPr>
          <c:marker>
            <c:spPr>
              <a:solidFill>
                <a:srgbClr val="CC66FF"/>
              </a:solidFill>
            </c:spPr>
          </c:marker>
          <c:cat>
            <c:numRef>
              <c:f>UNdata_Export_20100921_04464304!$A$2:$A$10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UNdata_Export_20100921_04464304!$T$13:$T$21</c:f>
              <c:numCache>
                <c:formatCode>0</c:formatCode>
                <c:ptCount val="9"/>
                <c:pt idx="0">
                  <c:v>100.0</c:v>
                </c:pt>
                <c:pt idx="1">
                  <c:v>211.1948789986132</c:v>
                </c:pt>
                <c:pt idx="2">
                  <c:v>394.6824273979651</c:v>
                </c:pt>
                <c:pt idx="3">
                  <c:v>322.2451391871091</c:v>
                </c:pt>
                <c:pt idx="4">
                  <c:v>645.0363505882489</c:v>
                </c:pt>
                <c:pt idx="5">
                  <c:v>858.7302908483392</c:v>
                </c:pt>
                <c:pt idx="6">
                  <c:v>808.0383219810349</c:v>
                </c:pt>
                <c:pt idx="7">
                  <c:v>1545.619051859127</c:v>
                </c:pt>
                <c:pt idx="8">
                  <c:v>2223.120992397417</c:v>
                </c:pt>
              </c:numCache>
            </c:numRef>
          </c:val>
        </c:ser>
        <c:ser>
          <c:idx val="2"/>
          <c:order val="1"/>
          <c:tx>
            <c:strRef>
              <c:f>UNdata_Export_20100921_04464304!$U$12</c:f>
              <c:strCache>
                <c:ptCount val="1"/>
                <c:pt idx="0">
                  <c:v>Italy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pPr>
              <a:solidFill>
                <a:srgbClr val="008000"/>
              </a:solidFill>
            </c:spPr>
          </c:marker>
          <c:cat>
            <c:numRef>
              <c:f>UNdata_Export_20100921_04464304!$A$2:$A$10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UNdata_Export_20100921_04464304!$U$13:$U$21</c:f>
              <c:numCache>
                <c:formatCode>0</c:formatCode>
                <c:ptCount val="9"/>
                <c:pt idx="0">
                  <c:v>100.0</c:v>
                </c:pt>
                <c:pt idx="1">
                  <c:v>194.2389711679832</c:v>
                </c:pt>
                <c:pt idx="2">
                  <c:v>398.8097036852275</c:v>
                </c:pt>
                <c:pt idx="3">
                  <c:v>374.0621092150445</c:v>
                </c:pt>
                <c:pt idx="4">
                  <c:v>971.183372554426</c:v>
                </c:pt>
                <c:pt idx="5">
                  <c:v>961.3255892332164</c:v>
                </c:pt>
                <c:pt idx="6">
                  <c:v>938.2883998146016</c:v>
                </c:pt>
                <c:pt idx="7">
                  <c:v>1480.397917484445</c:v>
                </c:pt>
                <c:pt idx="8">
                  <c:v>1887.04465250857</c:v>
                </c:pt>
              </c:numCache>
            </c:numRef>
          </c:val>
        </c:ser>
        <c:ser>
          <c:idx val="3"/>
          <c:order val="2"/>
          <c:tx>
            <c:strRef>
              <c:f>UNdata_Export_20100921_04464304!$V$12</c:f>
              <c:strCache>
                <c:ptCount val="1"/>
                <c:pt idx="0">
                  <c:v>Portugal</c:v>
                </c:pt>
              </c:strCache>
            </c:strRef>
          </c:tx>
          <c:spPr>
            <a:ln>
              <a:solidFill>
                <a:srgbClr val="00FF00"/>
              </a:solidFill>
            </a:ln>
          </c:spPr>
          <c:marker>
            <c:spPr>
              <a:solidFill>
                <a:srgbClr val="00FF00"/>
              </a:solidFill>
            </c:spPr>
          </c:marker>
          <c:cat>
            <c:numRef>
              <c:f>UNdata_Export_20100921_04464304!$A$2:$A$10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UNdata_Export_20100921_04464304!$V$13:$V$21</c:f>
              <c:numCache>
                <c:formatCode>0</c:formatCode>
                <c:ptCount val="9"/>
                <c:pt idx="0">
                  <c:v>100.0</c:v>
                </c:pt>
                <c:pt idx="1">
                  <c:v>227.8631329208237</c:v>
                </c:pt>
                <c:pt idx="2">
                  <c:v>360.6055428830533</c:v>
                </c:pt>
                <c:pt idx="3">
                  <c:v>289.4645745689862</c:v>
                </c:pt>
                <c:pt idx="4">
                  <c:v>844.5074982002521</c:v>
                </c:pt>
                <c:pt idx="5">
                  <c:v>1259.822942444059</c:v>
                </c:pt>
                <c:pt idx="6">
                  <c:v>1233.25638070791</c:v>
                </c:pt>
                <c:pt idx="7">
                  <c:v>1968.545292814108</c:v>
                </c:pt>
                <c:pt idx="8">
                  <c:v>2553.131758145612</c:v>
                </c:pt>
              </c:numCache>
            </c:numRef>
          </c:val>
        </c:ser>
        <c:ser>
          <c:idx val="4"/>
          <c:order val="3"/>
          <c:tx>
            <c:strRef>
              <c:f>UNdata_Export_20100921_04464304!$W$12</c:f>
              <c:strCache>
                <c:ptCount val="1"/>
                <c:pt idx="0">
                  <c:v>Spain</c:v>
                </c:pt>
              </c:strCache>
            </c:strRef>
          </c:tx>
          <c:spPr>
            <a:ln>
              <a:solidFill>
                <a:srgbClr val="000090"/>
              </a:solidFill>
            </a:ln>
          </c:spPr>
          <c:marker>
            <c:spPr>
              <a:solidFill>
                <a:srgbClr val="000090"/>
              </a:solidFill>
            </c:spPr>
          </c:marker>
          <c:cat>
            <c:numRef>
              <c:f>UNdata_Export_20100921_04464304!$A$2:$A$10</c:f>
              <c:numCache>
                <c:formatCode>General</c:formatCode>
                <c:ptCount val="9"/>
                <c:pt idx="0">
                  <c:v>1970.0</c:v>
                </c:pt>
                <c:pt idx="1">
                  <c:v>1975.0</c:v>
                </c:pt>
                <c:pt idx="2">
                  <c:v>1980.0</c:v>
                </c:pt>
                <c:pt idx="3">
                  <c:v>1985.0</c:v>
                </c:pt>
                <c:pt idx="4">
                  <c:v>1990.0</c:v>
                </c:pt>
                <c:pt idx="5">
                  <c:v>1995.0</c:v>
                </c:pt>
                <c:pt idx="6">
                  <c:v>2000.0</c:v>
                </c:pt>
                <c:pt idx="7">
                  <c:v>2005.0</c:v>
                </c:pt>
                <c:pt idx="8">
                  <c:v>2008.0</c:v>
                </c:pt>
              </c:numCache>
            </c:numRef>
          </c:cat>
          <c:val>
            <c:numRef>
              <c:f>UNdata_Export_20100921_04464304!$W$13:$W$21</c:f>
              <c:numCache>
                <c:formatCode>0</c:formatCode>
                <c:ptCount val="9"/>
                <c:pt idx="0">
                  <c:v>100.0</c:v>
                </c:pt>
                <c:pt idx="1">
                  <c:v>265.0021724470332</c:v>
                </c:pt>
                <c:pt idx="2">
                  <c:v>511.072221661189</c:v>
                </c:pt>
                <c:pt idx="3">
                  <c:v>387.7218136846722</c:v>
                </c:pt>
                <c:pt idx="4">
                  <c:v>1138.315148916852</c:v>
                </c:pt>
                <c:pt idx="5">
                  <c:v>1285.728473086383</c:v>
                </c:pt>
                <c:pt idx="6">
                  <c:v>1223.935639426444</c:v>
                </c:pt>
                <c:pt idx="7">
                  <c:v>2227.483444325655</c:v>
                </c:pt>
                <c:pt idx="8">
                  <c:v>3060.44878795777</c:v>
                </c:pt>
              </c:numCache>
            </c:numRef>
          </c:val>
        </c:ser>
        <c:ser>
          <c:idx val="5"/>
          <c:order val="4"/>
          <c:tx>
            <c:strRef>
              <c:f>UNdata_Export_20100921_04464304!$S$12</c:f>
              <c:strCache>
                <c:ptCount val="1"/>
                <c:pt idx="0">
                  <c:v>Turkey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val>
            <c:numRef>
              <c:f>UNdata_Export_20100921_04464304!$S$13:$S$21</c:f>
              <c:numCache>
                <c:formatCode>0</c:formatCode>
                <c:ptCount val="9"/>
                <c:pt idx="0">
                  <c:v>100.0</c:v>
                </c:pt>
                <c:pt idx="1">
                  <c:v>225.4882533705472</c:v>
                </c:pt>
                <c:pt idx="2">
                  <c:v>296.7411004368209</c:v>
                </c:pt>
                <c:pt idx="3">
                  <c:v>261.0168195203593</c:v>
                </c:pt>
                <c:pt idx="4">
                  <c:v>534.9227309054163</c:v>
                </c:pt>
                <c:pt idx="5">
                  <c:v>550.8257547693143</c:v>
                </c:pt>
                <c:pt idx="6">
                  <c:v>594.1013914712566</c:v>
                </c:pt>
                <c:pt idx="7">
                  <c:v>1005.233886731463</c:v>
                </c:pt>
                <c:pt idx="8">
                  <c:v>1485.855086103365</c:v>
                </c:pt>
              </c:numCache>
            </c:numRef>
          </c:val>
        </c:ser>
        <c:marker val="1"/>
        <c:axId val="625845720"/>
        <c:axId val="626513016"/>
      </c:lineChart>
      <c:catAx>
        <c:axId val="625845720"/>
        <c:scaling>
          <c:orientation val="minMax"/>
        </c:scaling>
        <c:axPos val="b"/>
        <c:numFmt formatCode="General" sourceLinked="1"/>
        <c:tickLblPos val="nextTo"/>
        <c:crossAx val="626513016"/>
        <c:crosses val="autoZero"/>
        <c:auto val="1"/>
        <c:lblAlgn val="ctr"/>
        <c:lblOffset val="100"/>
      </c:catAx>
      <c:valAx>
        <c:axId val="626513016"/>
        <c:scaling>
          <c:orientation val="minMax"/>
        </c:scaling>
        <c:axPos val="l"/>
        <c:majorGridlines/>
        <c:numFmt formatCode="0" sourceLinked="1"/>
        <c:tickLblPos val="nextTo"/>
        <c:crossAx val="6258457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 dirty="0"/>
              <a:t>GDP per capita 2009</a:t>
            </a:r>
            <a:endParaRPr lang="nl-NL" dirty="0" smtClean="0"/>
          </a:p>
          <a:p>
            <a:pPr>
              <a:defRPr/>
            </a:pPr>
            <a:r>
              <a:rPr lang="nl-NL" sz="1200" b="0" dirty="0" smtClean="0"/>
              <a:t>In USD, average</a:t>
            </a:r>
            <a:r>
              <a:rPr lang="nl-NL" sz="1200" b="0" dirty="0"/>
              <a:t>,</a:t>
            </a:r>
            <a:r>
              <a:rPr lang="nl-NL" sz="1200" b="0" baseline="0" dirty="0"/>
              <a:t> </a:t>
            </a:r>
            <a:r>
              <a:rPr lang="nl-NL" sz="1200" b="0" baseline="0" dirty="0" err="1"/>
              <a:t>Eurostat</a:t>
            </a:r>
            <a:endParaRPr lang="nl-NL" sz="1200" b="0" dirty="0"/>
          </a:p>
        </c:rich>
      </c:tx>
      <c:layout>
        <c:manualLayout>
          <c:xMode val="edge"/>
          <c:yMode val="edge"/>
          <c:x val="0.289501968503937"/>
          <c:y val="0.0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226107830271216"/>
          <c:y val="0.185185185185185"/>
          <c:w val="0.691364391951006"/>
          <c:h val="0.665389690871974"/>
        </c:manualLayout>
      </c:layout>
      <c:bar3DChart>
        <c:barDir val="bar"/>
        <c:grouping val="clustered"/>
        <c:ser>
          <c:idx val="0"/>
          <c:order val="0"/>
          <c:cat>
            <c:strRef>
              <c:f>Blad1!$X$31:$X$34</c:f>
              <c:strCache>
                <c:ptCount val="4"/>
                <c:pt idx="0">
                  <c:v>Nordic</c:v>
                </c:pt>
                <c:pt idx="1">
                  <c:v>Rhineland</c:v>
                </c:pt>
                <c:pt idx="2">
                  <c:v>Anglo-Saxan</c:v>
                </c:pt>
                <c:pt idx="3">
                  <c:v>Mediterranean</c:v>
                </c:pt>
              </c:strCache>
            </c:strRef>
          </c:cat>
          <c:val>
            <c:numRef>
              <c:f>Blad1!$Y$31:$Y$34</c:f>
              <c:numCache>
                <c:formatCode>0.00</c:formatCode>
                <c:ptCount val="4"/>
                <c:pt idx="0">
                  <c:v>39538.10218735661</c:v>
                </c:pt>
                <c:pt idx="1">
                  <c:v>34122.27677755253</c:v>
                </c:pt>
                <c:pt idx="2">
                  <c:v>36117.77313065517</c:v>
                </c:pt>
                <c:pt idx="3">
                  <c:v>30904.6451519688</c:v>
                </c:pt>
              </c:numCache>
            </c:numRef>
          </c:val>
        </c:ser>
        <c:shape val="box"/>
        <c:axId val="500147800"/>
        <c:axId val="499354728"/>
        <c:axId val="0"/>
      </c:bar3DChart>
      <c:catAx>
        <c:axId val="500147800"/>
        <c:scaling>
          <c:orientation val="minMax"/>
        </c:scaling>
        <c:axPos val="l"/>
        <c:tickLblPos val="nextTo"/>
        <c:crossAx val="499354728"/>
        <c:crosses val="autoZero"/>
        <c:auto val="1"/>
        <c:lblAlgn val="ctr"/>
        <c:lblOffset val="100"/>
      </c:catAx>
      <c:valAx>
        <c:axId val="499354728"/>
        <c:scaling>
          <c:orientation val="minMax"/>
        </c:scaling>
        <c:axPos val="b"/>
        <c:majorGridlines/>
        <c:numFmt formatCode="0.00" sourceLinked="1"/>
        <c:tickLblPos val="nextTo"/>
        <c:crossAx val="500147800"/>
        <c:crosses val="autoZero"/>
        <c:crossBetween val="between"/>
        <c:majorUnit val="10000.0"/>
      </c:valAx>
    </c:plotArea>
    <c:plotVisOnly val="1"/>
  </c:chart>
  <c:spPr>
    <a:ln>
      <a:solidFill>
        <a:schemeClr val="accent2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Unemployment rate</a:t>
            </a:r>
          </a:p>
          <a:p>
            <a:pPr>
              <a:defRPr/>
            </a:pPr>
            <a:r>
              <a:rPr lang="nl-NL" sz="1200" b="0"/>
              <a:t>Average 1998-2009, Eurostat</a:t>
            </a:r>
          </a:p>
        </c:rich>
      </c:tx>
      <c:layout>
        <c:manualLayout>
          <c:xMode val="edge"/>
          <c:yMode val="edge"/>
          <c:x val="0.279721347331584"/>
          <c:y val="0.0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226107830271216"/>
          <c:y val="0.171296296296296"/>
          <c:w val="0.720371391076115"/>
          <c:h val="0.679278579760863"/>
        </c:manualLayout>
      </c:layout>
      <c:bar3DChart>
        <c:barDir val="bar"/>
        <c:grouping val="clustered"/>
        <c:ser>
          <c:idx val="0"/>
          <c:order val="0"/>
          <c:cat>
            <c:strRef>
              <c:f>Blad2!$R$3:$R$6</c:f>
              <c:strCache>
                <c:ptCount val="4"/>
                <c:pt idx="0">
                  <c:v>Nordic</c:v>
                </c:pt>
                <c:pt idx="1">
                  <c:v>Rhineland</c:v>
                </c:pt>
                <c:pt idx="2">
                  <c:v>Anglo-Saxon</c:v>
                </c:pt>
                <c:pt idx="3">
                  <c:v>Mediterranean</c:v>
                </c:pt>
              </c:strCache>
            </c:strRef>
          </c:cat>
          <c:val>
            <c:numRef>
              <c:f>Blad2!$S$3:$S$6</c:f>
              <c:numCache>
                <c:formatCode>0.0</c:formatCode>
                <c:ptCount val="4"/>
                <c:pt idx="0">
                  <c:v>5.082887921357324</c:v>
                </c:pt>
                <c:pt idx="1">
                  <c:v>8.557412926103324</c:v>
                </c:pt>
                <c:pt idx="2">
                  <c:v>5.495572286456928</c:v>
                </c:pt>
                <c:pt idx="3">
                  <c:v>9.570680737686886</c:v>
                </c:pt>
              </c:numCache>
            </c:numRef>
          </c:val>
        </c:ser>
        <c:shape val="box"/>
        <c:axId val="499982248"/>
        <c:axId val="499969000"/>
        <c:axId val="0"/>
      </c:bar3DChart>
      <c:catAx>
        <c:axId val="499982248"/>
        <c:scaling>
          <c:orientation val="minMax"/>
        </c:scaling>
        <c:axPos val="l"/>
        <c:tickLblPos val="nextTo"/>
        <c:crossAx val="499969000"/>
        <c:crosses val="autoZero"/>
        <c:auto val="1"/>
        <c:lblAlgn val="ctr"/>
        <c:lblOffset val="100"/>
      </c:catAx>
      <c:valAx>
        <c:axId val="499969000"/>
        <c:scaling>
          <c:orientation val="minMax"/>
        </c:scaling>
        <c:axPos val="b"/>
        <c:majorGridlines/>
        <c:numFmt formatCode="0.0" sourceLinked="1"/>
        <c:tickLblPos val="nextTo"/>
        <c:crossAx val="499982248"/>
        <c:crosses val="autoZero"/>
        <c:crossBetween val="between"/>
      </c:valAx>
    </c:plotArea>
    <c:plotVisOnly val="1"/>
  </c:chart>
  <c:spPr>
    <a:ln>
      <a:solidFill>
        <a:schemeClr val="accent2"/>
      </a:solidFill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GDP per capita PPS</a:t>
            </a:r>
          </a:p>
          <a:p>
            <a:pPr>
              <a:defRPr/>
            </a:pPr>
            <a:r>
              <a:rPr lang="nl-NL" sz="1200" b="0"/>
              <a:t>Index EU27=100, average 1997-2008, Eurostat</a:t>
            </a:r>
          </a:p>
        </c:rich>
      </c:tx>
      <c:layout/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cat>
            <c:strRef>
              <c:f>Blad2!$R$212:$R$215</c:f>
              <c:strCache>
                <c:ptCount val="4"/>
                <c:pt idx="0">
                  <c:v>Nordic</c:v>
                </c:pt>
                <c:pt idx="1">
                  <c:v>Rhineland</c:v>
                </c:pt>
                <c:pt idx="2">
                  <c:v>Anglo-Saxon</c:v>
                </c:pt>
                <c:pt idx="3">
                  <c:v>Mediterranean</c:v>
                </c:pt>
              </c:strCache>
            </c:strRef>
          </c:cat>
          <c:val>
            <c:numRef>
              <c:f>Blad2!$S$212:$S$215</c:f>
              <c:numCache>
                <c:formatCode>0.0</c:formatCode>
                <c:ptCount val="4"/>
                <c:pt idx="0">
                  <c:v>130.4872370024696</c:v>
                </c:pt>
                <c:pt idx="1">
                  <c:v>117.045964681636</c:v>
                </c:pt>
                <c:pt idx="2">
                  <c:v>120.4927646320696</c:v>
                </c:pt>
                <c:pt idx="3">
                  <c:v>101.5437953710821</c:v>
                </c:pt>
              </c:numCache>
            </c:numRef>
          </c:val>
        </c:ser>
        <c:shape val="box"/>
        <c:axId val="487031336"/>
        <c:axId val="598264952"/>
        <c:axId val="0"/>
      </c:bar3DChart>
      <c:catAx>
        <c:axId val="487031336"/>
        <c:scaling>
          <c:orientation val="minMax"/>
        </c:scaling>
        <c:axPos val="l"/>
        <c:tickLblPos val="nextTo"/>
        <c:crossAx val="598264952"/>
        <c:crosses val="autoZero"/>
        <c:auto val="1"/>
        <c:lblAlgn val="ctr"/>
        <c:lblOffset val="100"/>
      </c:catAx>
      <c:valAx>
        <c:axId val="598264952"/>
        <c:scaling>
          <c:orientation val="minMax"/>
        </c:scaling>
        <c:axPos val="b"/>
        <c:majorGridlines/>
        <c:numFmt formatCode="0.0" sourceLinked="1"/>
        <c:tickLblPos val="nextTo"/>
        <c:crossAx val="487031336"/>
        <c:crosses val="autoZero"/>
        <c:crossBetween val="between"/>
      </c:valAx>
    </c:plotArea>
    <c:plotVisOnly val="1"/>
  </c:chart>
  <c:spPr>
    <a:ln>
      <a:solidFill>
        <a:schemeClr val="accent2"/>
      </a:solidFill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Employment rate</a:t>
            </a:r>
          </a:p>
          <a:p>
            <a:pPr>
              <a:defRPr/>
            </a:pPr>
            <a:r>
              <a:rPr lang="nl-NL" sz="1200" b="0"/>
              <a:t>Average 1997-2008,</a:t>
            </a:r>
            <a:r>
              <a:rPr lang="nl-NL" sz="1200" b="0" baseline="0"/>
              <a:t> Eurostat</a:t>
            </a:r>
            <a:endParaRPr lang="nl-NL" sz="1200" b="0"/>
          </a:p>
        </c:rich>
      </c:tx>
      <c:layout>
        <c:manualLayout>
          <c:xMode val="edge"/>
          <c:yMode val="edge"/>
          <c:x val="0.282552055993001"/>
          <c:y val="0.0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233469378827647"/>
          <c:y val="0.166666666666667"/>
          <c:w val="0.709975065616798"/>
          <c:h val="0.687191601049869"/>
        </c:manualLayout>
      </c:layout>
      <c:bar3DChart>
        <c:barDir val="bar"/>
        <c:grouping val="clustered"/>
        <c:ser>
          <c:idx val="0"/>
          <c:order val="0"/>
          <c:cat>
            <c:strRef>
              <c:f>Blad2!$R$260:$R$263</c:f>
              <c:strCache>
                <c:ptCount val="4"/>
                <c:pt idx="0">
                  <c:v>Nordic</c:v>
                </c:pt>
                <c:pt idx="1">
                  <c:v>Rhineland</c:v>
                </c:pt>
                <c:pt idx="2">
                  <c:v>Anglo-Saxon</c:v>
                </c:pt>
                <c:pt idx="3">
                  <c:v>Mediterranean</c:v>
                </c:pt>
              </c:strCache>
            </c:strRef>
          </c:cat>
          <c:val>
            <c:numRef>
              <c:f>Blad2!$S$260:$S$263</c:f>
              <c:numCache>
                <c:formatCode>0.0</c:formatCode>
                <c:ptCount val="4"/>
                <c:pt idx="0">
                  <c:v>76.31567842137334</c:v>
                </c:pt>
                <c:pt idx="1">
                  <c:v>69.05360007844104</c:v>
                </c:pt>
                <c:pt idx="2">
                  <c:v>74.14996862955995</c:v>
                </c:pt>
                <c:pt idx="3">
                  <c:v>62.48198180886497</c:v>
                </c:pt>
              </c:numCache>
            </c:numRef>
          </c:val>
        </c:ser>
        <c:shape val="box"/>
        <c:axId val="468666056"/>
        <c:axId val="596788152"/>
        <c:axId val="0"/>
      </c:bar3DChart>
      <c:catAx>
        <c:axId val="468666056"/>
        <c:scaling>
          <c:orientation val="minMax"/>
        </c:scaling>
        <c:axPos val="l"/>
        <c:tickLblPos val="nextTo"/>
        <c:crossAx val="596788152"/>
        <c:crosses val="autoZero"/>
        <c:auto val="1"/>
        <c:lblAlgn val="ctr"/>
        <c:lblOffset val="100"/>
      </c:catAx>
      <c:valAx>
        <c:axId val="596788152"/>
        <c:scaling>
          <c:orientation val="minMax"/>
          <c:min val="50.0"/>
        </c:scaling>
        <c:axPos val="b"/>
        <c:majorGridlines/>
        <c:numFmt formatCode="0.0" sourceLinked="1"/>
        <c:tickLblPos val="nextTo"/>
        <c:crossAx val="468666056"/>
        <c:crosses val="autoZero"/>
        <c:crossBetween val="between"/>
      </c:valAx>
    </c:plotArea>
    <c:plotVisOnly val="1"/>
  </c:chart>
  <c:spPr>
    <a:ln>
      <a:solidFill>
        <a:schemeClr val="accent2"/>
      </a:solidFill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Implicit Tax rate on labour</a:t>
            </a:r>
          </a:p>
          <a:p>
            <a:pPr>
              <a:defRPr/>
            </a:pPr>
            <a:r>
              <a:rPr lang="nl-NL" sz="1200" b="0"/>
              <a:t>Average 1996-2007,</a:t>
            </a:r>
            <a:r>
              <a:rPr lang="nl-NL" sz="1200" b="0" baseline="0"/>
              <a:t> Eurostat</a:t>
            </a:r>
            <a:endParaRPr lang="nl-NL" sz="1200" b="0"/>
          </a:p>
        </c:rich>
      </c:tx>
      <c:layout>
        <c:manualLayout>
          <c:xMode val="edge"/>
          <c:yMode val="edge"/>
          <c:x val="0.221122265966754"/>
          <c:y val="0.0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226107830271216"/>
          <c:y val="0.180555555555556"/>
          <c:w val="0.719878390201225"/>
          <c:h val="0.688537839020122"/>
        </c:manualLayout>
      </c:layout>
      <c:bar3DChart>
        <c:barDir val="bar"/>
        <c:grouping val="clustered"/>
        <c:ser>
          <c:idx val="0"/>
          <c:order val="0"/>
          <c:cat>
            <c:strRef>
              <c:f>Blad2!$R$44:$R$47</c:f>
              <c:strCache>
                <c:ptCount val="4"/>
                <c:pt idx="0">
                  <c:v>Nordic</c:v>
                </c:pt>
                <c:pt idx="1">
                  <c:v>Rhineland</c:v>
                </c:pt>
                <c:pt idx="2">
                  <c:v>Anglo-Saxon</c:v>
                </c:pt>
                <c:pt idx="3">
                  <c:v>Mediterranean</c:v>
                </c:pt>
              </c:strCache>
            </c:strRef>
          </c:cat>
          <c:val>
            <c:numRef>
              <c:f>Blad2!$S$44:$S$47</c:f>
              <c:numCache>
                <c:formatCode>0.0</c:formatCode>
                <c:ptCount val="4"/>
                <c:pt idx="0">
                  <c:v>38.83994315083871</c:v>
                </c:pt>
                <c:pt idx="1">
                  <c:v>40.7967707958904</c:v>
                </c:pt>
                <c:pt idx="2">
                  <c:v>25.15950076185355</c:v>
                </c:pt>
                <c:pt idx="3">
                  <c:v>35.7649251288183</c:v>
                </c:pt>
              </c:numCache>
            </c:numRef>
          </c:val>
        </c:ser>
        <c:shape val="box"/>
        <c:axId val="596889848"/>
        <c:axId val="596882680"/>
        <c:axId val="0"/>
      </c:bar3DChart>
      <c:catAx>
        <c:axId val="596889848"/>
        <c:scaling>
          <c:orientation val="minMax"/>
        </c:scaling>
        <c:axPos val="l"/>
        <c:tickLblPos val="nextTo"/>
        <c:crossAx val="596882680"/>
        <c:crosses val="autoZero"/>
        <c:auto val="1"/>
        <c:lblAlgn val="ctr"/>
        <c:lblOffset val="100"/>
      </c:catAx>
      <c:valAx>
        <c:axId val="596882680"/>
        <c:scaling>
          <c:orientation val="minMax"/>
        </c:scaling>
        <c:axPos val="b"/>
        <c:majorGridlines/>
        <c:numFmt formatCode="0.0" sourceLinked="1"/>
        <c:tickLblPos val="nextTo"/>
        <c:crossAx val="596889848"/>
        <c:crosses val="autoZero"/>
        <c:crossBetween val="between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Tax wedge on labour costs</a:t>
            </a:r>
          </a:p>
          <a:p>
            <a:pPr>
              <a:defRPr/>
            </a:pPr>
            <a:r>
              <a:rPr lang="nl-NL" sz="1200" b="0"/>
              <a:t>Average 1997-2008, Eurostat</a:t>
            </a:r>
          </a:p>
        </c:rich>
      </c:tx>
      <c:layout>
        <c:manualLayout>
          <c:xMode val="edge"/>
          <c:yMode val="edge"/>
          <c:x val="0.213703193350831"/>
          <c:y val="0.0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212291776027996"/>
          <c:y val="0.175925925925926"/>
          <c:w val="0.747583333333333"/>
          <c:h val="0.697797098279382"/>
        </c:manualLayout>
      </c:layout>
      <c:bar3DChart>
        <c:barDir val="bar"/>
        <c:grouping val="clustered"/>
        <c:ser>
          <c:idx val="0"/>
          <c:order val="0"/>
          <c:cat>
            <c:strRef>
              <c:f>Blad2!$R$79:$R$82</c:f>
              <c:strCache>
                <c:ptCount val="4"/>
                <c:pt idx="0">
                  <c:v>Nordic</c:v>
                </c:pt>
                <c:pt idx="1">
                  <c:v>Rhineland</c:v>
                </c:pt>
                <c:pt idx="2">
                  <c:v>Anglo-Saxon</c:v>
                </c:pt>
                <c:pt idx="3">
                  <c:v>Mediterranean</c:v>
                </c:pt>
              </c:strCache>
            </c:strRef>
          </c:cat>
          <c:val>
            <c:numRef>
              <c:f>Blad2!$S$79:$S$82</c:f>
              <c:numCache>
                <c:formatCode>0.0</c:formatCode>
                <c:ptCount val="4"/>
                <c:pt idx="0">
                  <c:v>41.20527919432951</c:v>
                </c:pt>
                <c:pt idx="1">
                  <c:v>46.44703523378702</c:v>
                </c:pt>
                <c:pt idx="2">
                  <c:v>28.57656831829997</c:v>
                </c:pt>
                <c:pt idx="3">
                  <c:v>38.33373829248156</c:v>
                </c:pt>
              </c:numCache>
            </c:numRef>
          </c:val>
        </c:ser>
        <c:shape val="box"/>
        <c:axId val="468466264"/>
        <c:axId val="468457480"/>
        <c:axId val="0"/>
      </c:bar3DChart>
      <c:catAx>
        <c:axId val="468466264"/>
        <c:scaling>
          <c:orientation val="minMax"/>
        </c:scaling>
        <c:axPos val="l"/>
        <c:tickLblPos val="nextTo"/>
        <c:crossAx val="468457480"/>
        <c:crosses val="autoZero"/>
        <c:auto val="1"/>
        <c:lblAlgn val="ctr"/>
        <c:lblOffset val="100"/>
      </c:catAx>
      <c:valAx>
        <c:axId val="468457480"/>
        <c:scaling>
          <c:orientation val="minMax"/>
        </c:scaling>
        <c:axPos val="b"/>
        <c:majorGridlines/>
        <c:numFmt formatCode="0.0" sourceLinked="1"/>
        <c:tickLblPos val="nextTo"/>
        <c:crossAx val="468466264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18"/>
  <c:chart>
    <c:title>
      <c:tx>
        <c:rich>
          <a:bodyPr/>
          <a:lstStyle/>
          <a:p>
            <a:pPr>
              <a:defRPr/>
            </a:pPr>
            <a:r>
              <a:rPr lang="nl-NL"/>
              <a:t>Productivity per working hour</a:t>
            </a:r>
          </a:p>
          <a:p>
            <a:pPr>
              <a:defRPr/>
            </a:pPr>
            <a:r>
              <a:rPr lang="nl-NL" sz="1200" b="0"/>
              <a:t>in GDP pps, Index EU15=100, average 1997-2008</a:t>
            </a:r>
            <a:r>
              <a:rPr lang="nl-NL" sz="1200" b="0" baseline="0"/>
              <a:t> Eurostat</a:t>
            </a:r>
            <a:endParaRPr lang="nl-NL" sz="1200" b="0"/>
          </a:p>
        </c:rich>
      </c:tx>
      <c:layout>
        <c:manualLayout>
          <c:xMode val="edge"/>
          <c:yMode val="edge"/>
          <c:x val="0.0973252405949256"/>
          <c:y val="0.0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226107830271216"/>
          <c:y val="0.185185185185185"/>
          <c:w val="0.713329615048119"/>
          <c:h val="0.688537839020122"/>
        </c:manualLayout>
      </c:layout>
      <c:bar3DChart>
        <c:barDir val="bar"/>
        <c:grouping val="clustered"/>
        <c:ser>
          <c:idx val="0"/>
          <c:order val="0"/>
          <c:cat>
            <c:strRef>
              <c:f>Blad2!$R$117:$R$120</c:f>
              <c:strCache>
                <c:ptCount val="4"/>
                <c:pt idx="0">
                  <c:v>Nordic</c:v>
                </c:pt>
                <c:pt idx="1">
                  <c:v>Rhineland</c:v>
                </c:pt>
                <c:pt idx="2">
                  <c:v>Anglo-Saxon</c:v>
                </c:pt>
                <c:pt idx="3">
                  <c:v>Mediterranean</c:v>
                </c:pt>
              </c:strCache>
            </c:strRef>
          </c:cat>
          <c:val>
            <c:numRef>
              <c:f>Blad2!$S$117:$S$120</c:f>
              <c:numCache>
                <c:formatCode>0.0</c:formatCode>
                <c:ptCount val="4"/>
                <c:pt idx="0">
                  <c:v>111.0713853876006</c:v>
                </c:pt>
                <c:pt idx="1">
                  <c:v>112.120191179039</c:v>
                </c:pt>
                <c:pt idx="2">
                  <c:v>96.35499075183128</c:v>
                </c:pt>
                <c:pt idx="3">
                  <c:v>86.53681261327944</c:v>
                </c:pt>
              </c:numCache>
            </c:numRef>
          </c:val>
        </c:ser>
        <c:shape val="box"/>
        <c:axId val="468489064"/>
        <c:axId val="468499096"/>
        <c:axId val="0"/>
      </c:bar3DChart>
      <c:catAx>
        <c:axId val="468489064"/>
        <c:scaling>
          <c:orientation val="minMax"/>
        </c:scaling>
        <c:axPos val="l"/>
        <c:tickLblPos val="nextTo"/>
        <c:crossAx val="468499096"/>
        <c:crosses val="autoZero"/>
        <c:auto val="1"/>
        <c:lblAlgn val="ctr"/>
        <c:lblOffset val="100"/>
      </c:catAx>
      <c:valAx>
        <c:axId val="468499096"/>
        <c:scaling>
          <c:orientation val="minMax"/>
          <c:min val="80.0"/>
        </c:scaling>
        <c:axPos val="b"/>
        <c:majorGridlines/>
        <c:numFmt formatCode="0.0" sourceLinked="1"/>
        <c:tickLblPos val="nextTo"/>
        <c:crossAx val="468489064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500B6D-796D-9847-B5BB-50493024916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5F3E014-9F59-734F-8A98-0657403E85FC}">
      <dgm:prSet phldrT="[Tekst]" custT="1"/>
      <dgm:spPr/>
      <dgm:t>
        <a:bodyPr anchor="t" anchorCtr="0"/>
        <a:lstStyle/>
        <a:p>
          <a:pPr algn="ctr">
            <a:lnSpc>
              <a:spcPct val="90000"/>
            </a:lnSpc>
            <a:spcAft>
              <a:spcPts val="600"/>
            </a:spcAft>
          </a:pPr>
          <a:r>
            <a:rPr lang="en-GB" sz="1600" noProof="0" dirty="0" smtClean="0"/>
            <a:t>Bismarck</a:t>
          </a:r>
        </a:p>
        <a:p>
          <a:pPr algn="ctr">
            <a:lnSpc>
              <a:spcPct val="90000"/>
            </a:lnSpc>
            <a:spcAft>
              <a:spcPts val="600"/>
            </a:spcAft>
          </a:pPr>
          <a:r>
            <a:rPr lang="en-GB" sz="1600" dirty="0" smtClean="0"/>
            <a:t>1880</a:t>
          </a:r>
        </a:p>
        <a:p>
          <a:pPr algn="ctr">
            <a:lnSpc>
              <a:spcPct val="90000"/>
            </a:lnSpc>
            <a:spcAft>
              <a:spcPts val="600"/>
            </a:spcAft>
          </a:pPr>
          <a:r>
            <a:rPr lang="en-GB" sz="1600" dirty="0" smtClean="0"/>
            <a:t>Germany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Defence against socialism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Sector organisations</a:t>
          </a:r>
        </a:p>
        <a:p>
          <a:pPr algn="ctr">
            <a:lnSpc>
              <a:spcPct val="90000"/>
            </a:lnSpc>
            <a:spcAft>
              <a:spcPts val="0"/>
            </a:spcAft>
          </a:pPr>
          <a:r>
            <a:rPr lang="en-GB" sz="1600" dirty="0" smtClean="0"/>
            <a:t>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Assuring standard of living, income stability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- Employees are Insured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- Financed via income-related     contributions 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- Benefits  based on wages</a:t>
          </a:r>
          <a:endParaRPr lang="en-GB" sz="1600" dirty="0"/>
        </a:p>
      </dgm:t>
    </dgm:pt>
    <dgm:pt modelId="{1DF97293-5F5C-AA48-99CC-6A73DF566E7A}" type="parTrans" cxnId="{4EE6918F-735C-A846-8D40-061F98EEBB01}">
      <dgm:prSet/>
      <dgm:spPr/>
      <dgm:t>
        <a:bodyPr/>
        <a:lstStyle/>
        <a:p>
          <a:endParaRPr lang="nl-NL"/>
        </a:p>
      </dgm:t>
    </dgm:pt>
    <dgm:pt modelId="{3B8A4923-CEDE-4E4F-A71B-5C57BCDE02B9}" type="sibTrans" cxnId="{4EE6918F-735C-A846-8D40-061F98EEBB01}">
      <dgm:prSet/>
      <dgm:spPr/>
      <dgm:t>
        <a:bodyPr/>
        <a:lstStyle/>
        <a:p>
          <a:endParaRPr lang="nl-NL"/>
        </a:p>
      </dgm:t>
    </dgm:pt>
    <dgm:pt modelId="{B4BED06C-A33C-CA4A-B240-8579949C0A34}">
      <dgm:prSet phldrT="[Tekst]" custT="1"/>
      <dgm:spPr/>
      <dgm:t>
        <a:bodyPr/>
        <a:lstStyle/>
        <a:p>
          <a:r>
            <a:rPr lang="en-GB" sz="3600" dirty="0" smtClean="0"/>
            <a:t>Social Security Models</a:t>
          </a:r>
          <a:endParaRPr lang="en-GB" sz="3600" dirty="0"/>
        </a:p>
      </dgm:t>
    </dgm:pt>
    <dgm:pt modelId="{8465192F-C62A-104F-A314-8E6547F349DE}" type="sibTrans" cxnId="{4042787A-2241-9444-B78F-A82DE4B9793A}">
      <dgm:prSet/>
      <dgm:spPr/>
      <dgm:t>
        <a:bodyPr/>
        <a:lstStyle/>
        <a:p>
          <a:endParaRPr lang="nl-NL"/>
        </a:p>
      </dgm:t>
    </dgm:pt>
    <dgm:pt modelId="{3808DE73-1ECA-0141-967E-83ED029325C2}" type="parTrans" cxnId="{4042787A-2241-9444-B78F-A82DE4B9793A}">
      <dgm:prSet/>
      <dgm:spPr/>
      <dgm:t>
        <a:bodyPr/>
        <a:lstStyle/>
        <a:p>
          <a:endParaRPr lang="nl-NL"/>
        </a:p>
      </dgm:t>
    </dgm:pt>
    <dgm:pt modelId="{C7E3E3A6-D52B-EA42-86EC-644EA9BA241E}">
      <dgm:prSet phldrT="[Tekst]" custT="1"/>
      <dgm:spPr/>
      <dgm:t>
        <a:bodyPr anchor="t" anchorCtr="0"/>
        <a:lstStyle/>
        <a:p>
          <a:pPr algn="ctr">
            <a:lnSpc>
              <a:spcPct val="90000"/>
            </a:lnSpc>
            <a:spcAft>
              <a:spcPts val="600"/>
            </a:spcAft>
          </a:pPr>
          <a:r>
            <a:rPr lang="en-GB" sz="1600" dirty="0" err="1" smtClean="0"/>
            <a:t>Beveridge</a:t>
          </a:r>
          <a:endParaRPr lang="en-GB" sz="1600" dirty="0" smtClean="0"/>
        </a:p>
        <a:p>
          <a:pPr algn="ctr">
            <a:lnSpc>
              <a:spcPct val="90000"/>
            </a:lnSpc>
            <a:spcAft>
              <a:spcPts val="600"/>
            </a:spcAft>
          </a:pPr>
          <a:r>
            <a:rPr lang="en-GB" sz="1600" dirty="0" smtClean="0"/>
            <a:t>1942</a:t>
          </a:r>
        </a:p>
        <a:p>
          <a:pPr algn="ctr">
            <a:lnSpc>
              <a:spcPct val="90000"/>
            </a:lnSpc>
            <a:spcAft>
              <a:spcPts val="600"/>
            </a:spcAft>
          </a:pPr>
          <a:r>
            <a:rPr lang="en-GB" sz="1600" dirty="0" smtClean="0"/>
            <a:t>United Kingdom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Economic competitiveness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Government</a:t>
          </a:r>
        </a:p>
        <a:p>
          <a:pPr algn="ctr">
            <a:lnSpc>
              <a:spcPct val="90000"/>
            </a:lnSpc>
            <a:spcAft>
              <a:spcPts val="0"/>
            </a:spcAft>
          </a:pPr>
          <a:endParaRPr lang="en-GB" sz="16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Securing subsistence level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- Entire population is insured 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- Primarily financed from the state budget          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- Uniform, lump-sum benefits; flat rate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endParaRPr lang="en-GB" sz="1600" dirty="0"/>
        </a:p>
      </dgm:t>
    </dgm:pt>
    <dgm:pt modelId="{CEB7A90A-9F2E-8748-937D-F4F7087B31BC}" type="parTrans" cxnId="{62AF9AD1-DB15-164C-8AFB-1ADC3226F485}">
      <dgm:prSet/>
      <dgm:spPr/>
      <dgm:t>
        <a:bodyPr/>
        <a:lstStyle/>
        <a:p>
          <a:endParaRPr lang="nl-NL"/>
        </a:p>
      </dgm:t>
    </dgm:pt>
    <dgm:pt modelId="{D243BF23-C7ED-304F-9793-6F2803D97F75}" type="sibTrans" cxnId="{62AF9AD1-DB15-164C-8AFB-1ADC3226F485}">
      <dgm:prSet/>
      <dgm:spPr/>
      <dgm:t>
        <a:bodyPr/>
        <a:lstStyle/>
        <a:p>
          <a:endParaRPr lang="nl-NL"/>
        </a:p>
      </dgm:t>
    </dgm:pt>
    <dgm:pt modelId="{1A4B3CE7-BEC1-9C48-AA4F-E2EED8AAF936}">
      <dgm:prSet phldrT="[Tekst]" custT="1"/>
      <dgm:spPr/>
      <dgm:t>
        <a:bodyPr anchor="t" anchorCtr="0"/>
        <a:lstStyle/>
        <a:p>
          <a:pPr algn="ctr">
            <a:lnSpc>
              <a:spcPct val="90000"/>
            </a:lnSpc>
            <a:spcAft>
              <a:spcPct val="35000"/>
            </a:spcAft>
          </a:pPr>
          <a:r>
            <a:rPr lang="en-GB" sz="1600" dirty="0" smtClean="0"/>
            <a:t>Mixed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en-GB" sz="1600" dirty="0" smtClean="0"/>
            <a:t>1950-1960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en-GB" sz="1600" dirty="0" smtClean="0"/>
            <a:t>Nordic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Result controlled wage policy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Both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Standard of living, followed by social assistance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- Schemes for both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- Contributions and state budget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GB" sz="1600" dirty="0" smtClean="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- Benefits based on wages and minimum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endParaRPr lang="en-GB" sz="1600" dirty="0"/>
        </a:p>
      </dgm:t>
    </dgm:pt>
    <dgm:pt modelId="{AEB723D3-2D9C-1C48-9872-727CA3A3777B}" type="parTrans" cxnId="{A4A41BDE-44D6-C548-B0CF-EB325F65F89F}">
      <dgm:prSet/>
      <dgm:spPr/>
      <dgm:t>
        <a:bodyPr/>
        <a:lstStyle/>
        <a:p>
          <a:endParaRPr lang="nl-NL"/>
        </a:p>
      </dgm:t>
    </dgm:pt>
    <dgm:pt modelId="{C49A5D5C-52B5-A040-B968-F69F96E82E85}" type="sibTrans" cxnId="{A4A41BDE-44D6-C548-B0CF-EB325F65F89F}">
      <dgm:prSet/>
      <dgm:spPr/>
      <dgm:t>
        <a:bodyPr/>
        <a:lstStyle/>
        <a:p>
          <a:endParaRPr lang="nl-NL"/>
        </a:p>
      </dgm:t>
    </dgm:pt>
    <dgm:pt modelId="{437F8A4C-CEC5-9E42-8F5B-8732720E99A9}" type="pres">
      <dgm:prSet presAssocID="{C6500B6D-796D-9847-B5BB-50493024916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898E82B-83FB-504F-92AB-D65F9316DC5A}" type="pres">
      <dgm:prSet presAssocID="{B4BED06C-A33C-CA4A-B240-8579949C0A34}" presName="roof" presStyleLbl="dkBgShp" presStyleIdx="0" presStyleCnt="2" custScaleY="61905" custLinFactNeighborY="-14286"/>
      <dgm:spPr/>
      <dgm:t>
        <a:bodyPr/>
        <a:lstStyle/>
        <a:p>
          <a:endParaRPr lang="nl-NL"/>
        </a:p>
      </dgm:t>
    </dgm:pt>
    <dgm:pt modelId="{A440E385-8EF1-EB47-AD90-90606611D6C7}" type="pres">
      <dgm:prSet presAssocID="{B4BED06C-A33C-CA4A-B240-8579949C0A34}" presName="pillars" presStyleCnt="0"/>
      <dgm:spPr/>
      <dgm:t>
        <a:bodyPr/>
        <a:lstStyle/>
        <a:p>
          <a:endParaRPr lang="nl-NL"/>
        </a:p>
      </dgm:t>
    </dgm:pt>
    <dgm:pt modelId="{18D5A5FB-4BFE-8445-95C4-FF0826FF73F3}" type="pres">
      <dgm:prSet presAssocID="{B4BED06C-A33C-CA4A-B240-8579949C0A34}" presName="pillar1" presStyleLbl="node1" presStyleIdx="0" presStyleCnt="3" custScaleY="12721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06E2601-B927-F944-8853-B46A29911BCE}" type="pres">
      <dgm:prSet presAssocID="{C7E3E3A6-D52B-EA42-86EC-644EA9BA241E}" presName="pillarX" presStyleLbl="node1" presStyleIdx="1" presStyleCnt="3" custScaleY="12721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665CA0F-C8CD-9547-9E7D-A3AB65E771D9}" type="pres">
      <dgm:prSet presAssocID="{1A4B3CE7-BEC1-9C48-AA4F-E2EED8AAF936}" presName="pillarX" presStyleLbl="node1" presStyleIdx="2" presStyleCnt="3" custScaleY="12721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27AED4-57E6-3448-A3CA-EC30162F8110}" type="pres">
      <dgm:prSet presAssocID="{B4BED06C-A33C-CA4A-B240-8579949C0A34}" presName="base" presStyleLbl="dkBgShp" presStyleIdx="1" presStyleCnt="2" custScaleY="10714" custLinFactNeighborY="16327"/>
      <dgm:spPr/>
      <dgm:t>
        <a:bodyPr/>
        <a:lstStyle/>
        <a:p>
          <a:endParaRPr lang="nl-NL"/>
        </a:p>
      </dgm:t>
    </dgm:pt>
  </dgm:ptLst>
  <dgm:cxnLst>
    <dgm:cxn modelId="{0EF1AF4F-AA98-B546-9014-1A464C04189B}" type="presOf" srcId="{C7E3E3A6-D52B-EA42-86EC-644EA9BA241E}" destId="{A06E2601-B927-F944-8853-B46A29911BCE}" srcOrd="0" destOrd="0" presId="urn:microsoft.com/office/officeart/2005/8/layout/hList3"/>
    <dgm:cxn modelId="{AFC92CEE-9FF5-FD46-9617-347EF023E357}" type="presOf" srcId="{C6500B6D-796D-9847-B5BB-504930249169}" destId="{437F8A4C-CEC5-9E42-8F5B-8732720E99A9}" srcOrd="0" destOrd="0" presId="urn:microsoft.com/office/officeart/2005/8/layout/hList3"/>
    <dgm:cxn modelId="{193029CA-1BA7-2E49-AF8A-92AF4D1738EC}" type="presOf" srcId="{B4BED06C-A33C-CA4A-B240-8579949C0A34}" destId="{7898E82B-83FB-504F-92AB-D65F9316DC5A}" srcOrd="0" destOrd="0" presId="urn:microsoft.com/office/officeart/2005/8/layout/hList3"/>
    <dgm:cxn modelId="{4EE6918F-735C-A846-8D40-061F98EEBB01}" srcId="{B4BED06C-A33C-CA4A-B240-8579949C0A34}" destId="{75F3E014-9F59-734F-8A98-0657403E85FC}" srcOrd="0" destOrd="0" parTransId="{1DF97293-5F5C-AA48-99CC-6A73DF566E7A}" sibTransId="{3B8A4923-CEDE-4E4F-A71B-5C57BCDE02B9}"/>
    <dgm:cxn modelId="{62AF9AD1-DB15-164C-8AFB-1ADC3226F485}" srcId="{B4BED06C-A33C-CA4A-B240-8579949C0A34}" destId="{C7E3E3A6-D52B-EA42-86EC-644EA9BA241E}" srcOrd="1" destOrd="0" parTransId="{CEB7A90A-9F2E-8748-937D-F4F7087B31BC}" sibTransId="{D243BF23-C7ED-304F-9793-6F2803D97F75}"/>
    <dgm:cxn modelId="{770C5439-83FE-4344-9737-5A3B29AC379B}" type="presOf" srcId="{1A4B3CE7-BEC1-9C48-AA4F-E2EED8AAF936}" destId="{3665CA0F-C8CD-9547-9E7D-A3AB65E771D9}" srcOrd="0" destOrd="0" presId="urn:microsoft.com/office/officeart/2005/8/layout/hList3"/>
    <dgm:cxn modelId="{A4A41BDE-44D6-C548-B0CF-EB325F65F89F}" srcId="{B4BED06C-A33C-CA4A-B240-8579949C0A34}" destId="{1A4B3CE7-BEC1-9C48-AA4F-E2EED8AAF936}" srcOrd="2" destOrd="0" parTransId="{AEB723D3-2D9C-1C48-9872-727CA3A3777B}" sibTransId="{C49A5D5C-52B5-A040-B968-F69F96E82E85}"/>
    <dgm:cxn modelId="{4042787A-2241-9444-B78F-A82DE4B9793A}" srcId="{C6500B6D-796D-9847-B5BB-504930249169}" destId="{B4BED06C-A33C-CA4A-B240-8579949C0A34}" srcOrd="0" destOrd="0" parTransId="{3808DE73-1ECA-0141-967E-83ED029325C2}" sibTransId="{8465192F-C62A-104F-A314-8E6547F349DE}"/>
    <dgm:cxn modelId="{F4817A8D-7A00-F649-8C8D-EF58421BAD75}" type="presOf" srcId="{75F3E014-9F59-734F-8A98-0657403E85FC}" destId="{18D5A5FB-4BFE-8445-95C4-FF0826FF73F3}" srcOrd="0" destOrd="0" presId="urn:microsoft.com/office/officeart/2005/8/layout/hList3"/>
    <dgm:cxn modelId="{610A7ACB-60C6-F34B-9855-292BD62BAFE7}" type="presParOf" srcId="{437F8A4C-CEC5-9E42-8F5B-8732720E99A9}" destId="{7898E82B-83FB-504F-92AB-D65F9316DC5A}" srcOrd="0" destOrd="0" presId="urn:microsoft.com/office/officeart/2005/8/layout/hList3"/>
    <dgm:cxn modelId="{513BDAB1-320A-FB40-B793-C855555F3E72}" type="presParOf" srcId="{437F8A4C-CEC5-9E42-8F5B-8732720E99A9}" destId="{A440E385-8EF1-EB47-AD90-90606611D6C7}" srcOrd="1" destOrd="0" presId="urn:microsoft.com/office/officeart/2005/8/layout/hList3"/>
    <dgm:cxn modelId="{D03898F7-72C5-D948-966E-3934166543BF}" type="presParOf" srcId="{A440E385-8EF1-EB47-AD90-90606611D6C7}" destId="{18D5A5FB-4BFE-8445-95C4-FF0826FF73F3}" srcOrd="0" destOrd="0" presId="urn:microsoft.com/office/officeart/2005/8/layout/hList3"/>
    <dgm:cxn modelId="{16B49233-6AA4-E24A-B9C9-15B78756B652}" type="presParOf" srcId="{A440E385-8EF1-EB47-AD90-90606611D6C7}" destId="{A06E2601-B927-F944-8853-B46A29911BCE}" srcOrd="1" destOrd="0" presId="urn:microsoft.com/office/officeart/2005/8/layout/hList3"/>
    <dgm:cxn modelId="{E2A806ED-B6C2-F94C-ABCF-9D618C006C00}" type="presParOf" srcId="{A440E385-8EF1-EB47-AD90-90606611D6C7}" destId="{3665CA0F-C8CD-9547-9E7D-A3AB65E771D9}" srcOrd="2" destOrd="0" presId="urn:microsoft.com/office/officeart/2005/8/layout/hList3"/>
    <dgm:cxn modelId="{3128BED5-676A-324E-9265-80E04E6050BE}" type="presParOf" srcId="{437F8A4C-CEC5-9E42-8F5B-8732720E99A9}" destId="{0027AED4-57E6-3448-A3CA-EC30162F811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98E82B-83FB-504F-92AB-D65F9316DC5A}">
      <dsp:nvSpPr>
        <dsp:cNvPr id="0" name=""/>
        <dsp:cNvSpPr/>
      </dsp:nvSpPr>
      <dsp:spPr>
        <a:xfrm>
          <a:off x="0" y="0"/>
          <a:ext cx="8844050" cy="113211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Social Security Models</a:t>
          </a:r>
          <a:endParaRPr lang="en-GB" sz="3600" kern="1200" dirty="0"/>
        </a:p>
      </dsp:txBody>
      <dsp:txXfrm>
        <a:off x="0" y="0"/>
        <a:ext cx="8844050" cy="1132118"/>
      </dsp:txXfrm>
    </dsp:sp>
    <dsp:sp modelId="{18D5A5FB-4BFE-8445-95C4-FF0826FF73F3}">
      <dsp:nvSpPr>
        <dsp:cNvPr id="0" name=""/>
        <dsp:cNvSpPr/>
      </dsp:nvSpPr>
      <dsp:spPr>
        <a:xfrm>
          <a:off x="4318" y="1084214"/>
          <a:ext cx="2945137" cy="48855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GB" sz="1600" kern="1200" noProof="0" dirty="0" smtClean="0"/>
            <a:t>Bismarck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GB" sz="1600" kern="1200" dirty="0" smtClean="0"/>
            <a:t>1880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GB" sz="1600" kern="1200" dirty="0" smtClean="0"/>
            <a:t>Germany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Defence against socialism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Sector organisations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Assuring standard of living, income stability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- Employees are Insured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- Financed via income-related     contributions 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- Benefits  based on wages</a:t>
          </a:r>
          <a:endParaRPr lang="en-GB" sz="1600" kern="1200" dirty="0"/>
        </a:p>
      </dsp:txBody>
      <dsp:txXfrm>
        <a:off x="4318" y="1084214"/>
        <a:ext cx="2945137" cy="4885513"/>
      </dsp:txXfrm>
    </dsp:sp>
    <dsp:sp modelId="{A06E2601-B927-F944-8853-B46A29911BCE}">
      <dsp:nvSpPr>
        <dsp:cNvPr id="0" name=""/>
        <dsp:cNvSpPr/>
      </dsp:nvSpPr>
      <dsp:spPr>
        <a:xfrm>
          <a:off x="2949456" y="1084214"/>
          <a:ext cx="2945137" cy="48855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GB" sz="1600" kern="1200" dirty="0" err="1" smtClean="0"/>
            <a:t>Beveridge</a:t>
          </a:r>
          <a:endParaRPr lang="en-GB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GB" sz="1600" kern="1200" dirty="0" smtClean="0"/>
            <a:t>1942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GB" sz="1600" kern="1200" dirty="0" smtClean="0"/>
            <a:t>United Kingdom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Economic competitiveness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Government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Securing subsistence level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- Entire population is insured 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- Primarily financed from the state budget          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- Uniform, lump-sum benefits; flat rate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>
        <a:off x="2949456" y="1084214"/>
        <a:ext cx="2945137" cy="4885513"/>
      </dsp:txXfrm>
    </dsp:sp>
    <dsp:sp modelId="{3665CA0F-C8CD-9547-9E7D-A3AB65E771D9}">
      <dsp:nvSpPr>
        <dsp:cNvPr id="0" name=""/>
        <dsp:cNvSpPr/>
      </dsp:nvSpPr>
      <dsp:spPr>
        <a:xfrm>
          <a:off x="5894593" y="1084214"/>
          <a:ext cx="2945137" cy="48855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Mixed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1950-1960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Nordic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Result controlled wage policy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Both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Standard of living, followed by social assistance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- Schemes for both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- Contributions and state budget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600" kern="1200" dirty="0" smtClean="0"/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- Benefits based on wages and minimum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>
        <a:off x="5894593" y="1084214"/>
        <a:ext cx="2945137" cy="4885513"/>
      </dsp:txXfrm>
    </dsp:sp>
    <dsp:sp modelId="{0027AED4-57E6-3448-A3CA-EC30162F8110}">
      <dsp:nvSpPr>
        <dsp:cNvPr id="0" name=""/>
        <dsp:cNvSpPr/>
      </dsp:nvSpPr>
      <dsp:spPr>
        <a:xfrm>
          <a:off x="0" y="5707382"/>
          <a:ext cx="8844050" cy="4571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653D4-5FF2-C34C-9198-01FAB07AA6EA}" type="datetimeFigureOut">
              <a:rPr lang="nl-NL" smtClean="0"/>
              <a:pPr/>
              <a:t>24-09-2010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529EE-703D-E14B-A305-C1B76053B7B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E9CE484D-B4F7-A341-A76D-766B1D79008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  <p:sp>
        <p:nvSpPr>
          <p:cNvPr id="2970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FA14CA-8A35-B149-BBB8-02A6EACA9C8A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Refer to Machiavelli:</a:t>
            </a:r>
            <a:r>
              <a:rPr lang="en-GB" baseline="0" dirty="0" smtClean="0"/>
              <a:t> role of the state; generosity: don’t show it, concept of republican state with important role for guilds</a:t>
            </a:r>
          </a:p>
          <a:p>
            <a:r>
              <a:rPr lang="en-GB" baseline="0" dirty="0" smtClean="0"/>
              <a:t>Nowadays guilds would probably be considered a Mafiosi closed market conglomerates…</a:t>
            </a:r>
          </a:p>
          <a:p>
            <a:r>
              <a:rPr lang="en-GB" baseline="0" dirty="0" smtClean="0"/>
              <a:t>After these times: mercantilism: more emphasis on trade… also plain imperialism: colonies – gradual introduction to homo </a:t>
            </a:r>
            <a:r>
              <a:rPr lang="en-GB" baseline="0" dirty="0" err="1" smtClean="0"/>
              <a:t>economicus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Always thought Smith was close to a villain</a:t>
            </a:r>
            <a:r>
              <a:rPr lang="en-GB" baseline="0" dirty="0" smtClean="0"/>
              <a:t>; theory based on “homo </a:t>
            </a:r>
            <a:r>
              <a:rPr lang="en-GB" baseline="0" dirty="0" err="1" smtClean="0"/>
              <a:t>economicus</a:t>
            </a:r>
            <a:r>
              <a:rPr lang="en-GB" baseline="0" dirty="0" smtClean="0"/>
              <a:t>”, however theory is more subtle than practice</a:t>
            </a:r>
          </a:p>
          <a:p>
            <a:r>
              <a:rPr lang="en-GB" baseline="0" dirty="0" smtClean="0"/>
              <a:t>Plain capitalism and extortion, short term focus: Human resources were not seen as valuable.</a:t>
            </a:r>
          </a:p>
          <a:p>
            <a:r>
              <a:rPr lang="en-GB" baseline="0" dirty="0" smtClean="0"/>
              <a:t>What happened in 1848?  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Rerum</a:t>
            </a:r>
            <a:r>
              <a:rPr lang="en-GB" dirty="0" smtClean="0"/>
              <a:t> </a:t>
            </a:r>
            <a:r>
              <a:rPr lang="en-GB" dirty="0" err="1" smtClean="0"/>
              <a:t>novarum</a:t>
            </a:r>
            <a:r>
              <a:rPr lang="en-GB" dirty="0" smtClean="0"/>
              <a:t>: pope encyclical 1891,</a:t>
            </a:r>
            <a:r>
              <a:rPr lang="en-GB" baseline="0" dirty="0" smtClean="0"/>
              <a:t> defence to upcoming socialism: cooperation state, employers, workers: corporatism; “blessings for trade unions”</a:t>
            </a:r>
          </a:p>
          <a:p>
            <a:r>
              <a:rPr lang="en-GB" baseline="0" dirty="0" smtClean="0"/>
              <a:t>Also Bismarck was inspired by finding ways to counteract against socialism 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European Community Steel and Coal </a:t>
            </a:r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484D-B4F7-A341-A76D-766B1D79008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4925" y="3200400"/>
            <a:ext cx="538163" cy="466725"/>
          </a:xfrm>
          <a:prstGeom prst="rect">
            <a:avLst/>
          </a:prstGeom>
          <a:solidFill>
            <a:srgbClr val="FFFA2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GB" sz="2400">
              <a:latin typeface="Times New Roman" pitchFamily="48" charset="0"/>
              <a:ea typeface="+mn-ea"/>
            </a:endParaRPr>
          </a:p>
        </p:txBody>
      </p:sp>
      <p:grpSp>
        <p:nvGrpSpPr>
          <p:cNvPr id="4" name="Group 28"/>
          <p:cNvGrpSpPr>
            <a:grpSpLocks/>
          </p:cNvGrpSpPr>
          <p:nvPr userDrawn="1"/>
        </p:nvGrpSpPr>
        <p:grpSpPr bwMode="auto">
          <a:xfrm>
            <a:off x="147638" y="1333500"/>
            <a:ext cx="2593975" cy="2476500"/>
            <a:chOff x="93" y="840"/>
            <a:chExt cx="1634" cy="1560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694" y="1137"/>
              <a:ext cx="345" cy="328"/>
            </a:xfrm>
            <a:prstGeom prst="rect">
              <a:avLst/>
            </a:prstGeom>
            <a:solidFill>
              <a:srgbClr val="1963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111" y="906"/>
              <a:ext cx="344" cy="294"/>
            </a:xfrm>
            <a:prstGeom prst="rect">
              <a:avLst/>
            </a:prstGeom>
            <a:solidFill>
              <a:srgbClr val="BFB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56" y="2054"/>
              <a:ext cx="344" cy="294"/>
            </a:xfrm>
            <a:prstGeom prst="rect">
              <a:avLst/>
            </a:prstGeom>
            <a:solidFill>
              <a:srgbClr val="F0EA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 userDrawn="1"/>
          </p:nvSpPr>
          <p:spPr bwMode="auto">
            <a:xfrm>
              <a:off x="1027" y="1134"/>
              <a:ext cx="344" cy="328"/>
            </a:xfrm>
            <a:prstGeom prst="rect">
              <a:avLst/>
            </a:prstGeom>
            <a:solidFill>
              <a:srgbClr val="3D40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 userDrawn="1"/>
          </p:nvSpPr>
          <p:spPr bwMode="auto">
            <a:xfrm>
              <a:off x="424" y="1472"/>
              <a:ext cx="344" cy="304"/>
            </a:xfrm>
            <a:prstGeom prst="rect">
              <a:avLst/>
            </a:prstGeom>
            <a:solidFill>
              <a:srgbClr val="3964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0" name="Rectangle 13"/>
            <p:cNvSpPr>
              <a:spLocks noChangeArrowheads="1"/>
            </p:cNvSpPr>
            <p:nvPr userDrawn="1"/>
          </p:nvSpPr>
          <p:spPr bwMode="auto">
            <a:xfrm>
              <a:off x="766" y="1440"/>
              <a:ext cx="338" cy="304"/>
            </a:xfrm>
            <a:prstGeom prst="rect">
              <a:avLst/>
            </a:prstGeom>
            <a:solidFill>
              <a:srgbClr val="BFB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 userDrawn="1"/>
          </p:nvSpPr>
          <p:spPr bwMode="auto">
            <a:xfrm>
              <a:off x="93" y="1728"/>
              <a:ext cx="339" cy="290"/>
            </a:xfrm>
            <a:prstGeom prst="rect">
              <a:avLst/>
            </a:prstGeom>
            <a:solidFill>
              <a:srgbClr val="7B7D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 userDrawn="1"/>
          </p:nvSpPr>
          <p:spPr bwMode="auto">
            <a:xfrm>
              <a:off x="340" y="1764"/>
              <a:ext cx="344" cy="290"/>
            </a:xfrm>
            <a:prstGeom prst="rect">
              <a:avLst/>
            </a:prstGeom>
            <a:solidFill>
              <a:srgbClr val="484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 userDrawn="1"/>
          </p:nvSpPr>
          <p:spPr bwMode="auto">
            <a:xfrm>
              <a:off x="567" y="2023"/>
              <a:ext cx="345" cy="296"/>
            </a:xfrm>
            <a:prstGeom prst="rect">
              <a:avLst/>
            </a:prstGeom>
            <a:solidFill>
              <a:srgbClr val="D1BF0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 userDrawn="1"/>
          </p:nvSpPr>
          <p:spPr bwMode="auto">
            <a:xfrm>
              <a:off x="612" y="1778"/>
              <a:ext cx="344" cy="291"/>
            </a:xfrm>
            <a:prstGeom prst="rect">
              <a:avLst/>
            </a:prstGeom>
            <a:solidFill>
              <a:srgbClr val="3A3D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 userDrawn="1"/>
          </p:nvSpPr>
          <p:spPr bwMode="auto">
            <a:xfrm>
              <a:off x="1344" y="1152"/>
              <a:ext cx="344" cy="32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 userDrawn="1"/>
          </p:nvSpPr>
          <p:spPr bwMode="auto">
            <a:xfrm>
              <a:off x="1383" y="840"/>
              <a:ext cx="344" cy="291"/>
            </a:xfrm>
            <a:prstGeom prst="rect">
              <a:avLst/>
            </a:prstGeom>
            <a:solidFill>
              <a:srgbClr val="000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7" name="Rectangle 20"/>
            <p:cNvSpPr>
              <a:spLocks noChangeArrowheads="1"/>
            </p:cNvSpPr>
            <p:nvPr userDrawn="1"/>
          </p:nvSpPr>
          <p:spPr bwMode="auto">
            <a:xfrm>
              <a:off x="930" y="1544"/>
              <a:ext cx="344" cy="328"/>
            </a:xfrm>
            <a:prstGeom prst="rect">
              <a:avLst/>
            </a:prstGeom>
            <a:solidFill>
              <a:srgbClr val="000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 userDrawn="1"/>
          </p:nvSpPr>
          <p:spPr bwMode="auto">
            <a:xfrm>
              <a:off x="1296" y="1440"/>
              <a:ext cx="344" cy="328"/>
            </a:xfrm>
            <a:prstGeom prst="rect">
              <a:avLst/>
            </a:prstGeom>
            <a:solidFill>
              <a:srgbClr val="494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19" name="Rectangle 22"/>
            <p:cNvSpPr>
              <a:spLocks noChangeArrowheads="1"/>
            </p:cNvSpPr>
            <p:nvPr userDrawn="1"/>
          </p:nvSpPr>
          <p:spPr bwMode="auto">
            <a:xfrm>
              <a:off x="1357" y="1760"/>
              <a:ext cx="344" cy="294"/>
            </a:xfrm>
            <a:prstGeom prst="rect">
              <a:avLst/>
            </a:prstGeom>
            <a:solidFill>
              <a:srgbClr val="00007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20" name="Rectangle 23"/>
            <p:cNvSpPr>
              <a:spLocks noChangeArrowheads="1"/>
            </p:cNvSpPr>
            <p:nvPr userDrawn="1"/>
          </p:nvSpPr>
          <p:spPr bwMode="auto">
            <a:xfrm>
              <a:off x="1056" y="1728"/>
              <a:ext cx="344" cy="291"/>
            </a:xfrm>
            <a:prstGeom prst="rect">
              <a:avLst/>
            </a:prstGeom>
            <a:solidFill>
              <a:srgbClr val="00C2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21" name="Rectangle 24"/>
            <p:cNvSpPr>
              <a:spLocks noChangeArrowheads="1"/>
            </p:cNvSpPr>
            <p:nvPr userDrawn="1"/>
          </p:nvSpPr>
          <p:spPr bwMode="auto">
            <a:xfrm>
              <a:off x="839" y="2064"/>
              <a:ext cx="344" cy="285"/>
            </a:xfrm>
            <a:prstGeom prst="rect">
              <a:avLst/>
            </a:prstGeom>
            <a:solidFill>
              <a:srgbClr val="DCE11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22" name="Rectangle 25"/>
            <p:cNvSpPr>
              <a:spLocks noChangeArrowheads="1"/>
            </p:cNvSpPr>
            <p:nvPr userDrawn="1"/>
          </p:nvSpPr>
          <p:spPr bwMode="auto">
            <a:xfrm>
              <a:off x="1353" y="2056"/>
              <a:ext cx="343" cy="294"/>
            </a:xfrm>
            <a:prstGeom prst="rect">
              <a:avLst/>
            </a:prstGeom>
            <a:solidFill>
              <a:srgbClr val="C1AD1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23" name="Rectangle 26"/>
            <p:cNvSpPr>
              <a:spLocks noChangeArrowheads="1"/>
            </p:cNvSpPr>
            <p:nvPr userDrawn="1"/>
          </p:nvSpPr>
          <p:spPr bwMode="auto">
            <a:xfrm>
              <a:off x="1066" y="2115"/>
              <a:ext cx="344" cy="285"/>
            </a:xfrm>
            <a:prstGeom prst="rect">
              <a:avLst/>
            </a:prstGeom>
            <a:solidFill>
              <a:srgbClr val="E1C9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</p:grpSp>
      <p:pic>
        <p:nvPicPr>
          <p:cNvPr id="24" name="Picture 2" descr="C:\Users\user\Desktop\10_0305_-_sgk_cap_logo_final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676400"/>
            <a:ext cx="6400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00338" y="3810000"/>
            <a:ext cx="6367462" cy="762000"/>
          </a:xfrm>
        </p:spPr>
        <p:txBody>
          <a:bodyPr/>
          <a:lstStyle>
            <a:lvl1pPr marL="0" indent="0" algn="ctr">
              <a:buFont typeface="Wingdings" pitchFamily="48" charset="2"/>
              <a:buNone/>
              <a:defRPr sz="2400">
                <a:solidFill>
                  <a:srgbClr val="143FA4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5" name="Rectangle 2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276600" y="48006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rgbClr val="143FA4"/>
                </a:solidFill>
                <a:latin typeface="Helvetica" pitchFamily="4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E718A-EA5A-B645-9B44-DE3FF835A99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63763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4365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972A1-D08A-5047-B65F-C5AF663CFD2C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37493-ED5F-C047-902A-9137A95717CC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E89B5-62FC-E041-B1E8-1560ECE5252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41438"/>
            <a:ext cx="4252913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341438"/>
            <a:ext cx="42545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3B7D-36B7-DF41-B1A2-C219CD0E7C26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6D22A-A2D0-4F40-852D-1B6E679C746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F9103-752B-0F40-8BDA-66A7044F9F7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7DF8-5225-AB4C-90B3-382D2B1BD67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7C64B-898A-994C-9AF8-FB237568E3A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B002D-F483-ED40-8A96-674E592573C9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"/>
            <a:ext cx="8382000" cy="457200"/>
          </a:xfrm>
          <a:prstGeom prst="rect">
            <a:avLst/>
          </a:prstGeom>
          <a:solidFill>
            <a:srgbClr val="1658B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7000"/>
            <a:ext cx="381000" cy="228600"/>
          </a:xfrm>
          <a:prstGeom prst="rect">
            <a:avLst/>
          </a:prstGeom>
          <a:solidFill>
            <a:srgbClr val="AFCDF5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12BF6F3-2098-B643-A82B-7498B4D06C2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41438"/>
            <a:ext cx="8659813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auto">
          <a:xfrm>
            <a:off x="381000" y="6324600"/>
            <a:ext cx="3811588" cy="136525"/>
          </a:xfrm>
          <a:prstGeom prst="rect">
            <a:avLst/>
          </a:prstGeom>
          <a:solidFill>
            <a:srgbClr val="1658B2"/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>
              <a:latin typeface="Helvetica" pitchFamily="48" charset="0"/>
              <a:ea typeface="+mn-ea"/>
              <a:cs typeface="+mn-cs"/>
            </a:endParaRPr>
          </a:p>
        </p:txBody>
      </p:sp>
      <p:grpSp>
        <p:nvGrpSpPr>
          <p:cNvPr id="1031" name="Group 30"/>
          <p:cNvGrpSpPr>
            <a:grpSpLocks/>
          </p:cNvGrpSpPr>
          <p:nvPr/>
        </p:nvGrpSpPr>
        <p:grpSpPr bwMode="auto">
          <a:xfrm>
            <a:off x="76200" y="76200"/>
            <a:ext cx="533400" cy="658813"/>
            <a:chOff x="48" y="96"/>
            <a:chExt cx="336" cy="415"/>
          </a:xfrm>
        </p:grpSpPr>
        <p:sp>
          <p:nvSpPr>
            <p:cNvPr id="4116" name="Rectangle 20"/>
            <p:cNvSpPr>
              <a:spLocks noChangeArrowheads="1"/>
            </p:cNvSpPr>
            <p:nvPr userDrawn="1"/>
          </p:nvSpPr>
          <p:spPr bwMode="auto">
            <a:xfrm>
              <a:off x="48" y="336"/>
              <a:ext cx="154" cy="175"/>
            </a:xfrm>
            <a:prstGeom prst="rect">
              <a:avLst/>
            </a:prstGeom>
            <a:solidFill>
              <a:srgbClr val="0550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 userDrawn="1"/>
          </p:nvSpPr>
          <p:spPr bwMode="auto">
            <a:xfrm>
              <a:off x="96" y="288"/>
              <a:ext cx="144" cy="144"/>
            </a:xfrm>
            <a:prstGeom prst="rect">
              <a:avLst/>
            </a:prstGeom>
            <a:solidFill>
              <a:srgbClr val="E5E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 userDrawn="1"/>
          </p:nvSpPr>
          <p:spPr bwMode="auto">
            <a:xfrm>
              <a:off x="229" y="96"/>
              <a:ext cx="155" cy="177"/>
            </a:xfrm>
            <a:prstGeom prst="rect">
              <a:avLst/>
            </a:prstGeom>
            <a:solidFill>
              <a:srgbClr val="AFCD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 userDrawn="1"/>
          </p:nvSpPr>
          <p:spPr bwMode="auto">
            <a:xfrm>
              <a:off x="168" y="172"/>
              <a:ext cx="153" cy="158"/>
            </a:xfrm>
            <a:prstGeom prst="rect">
              <a:avLst/>
            </a:prstGeom>
            <a:solidFill>
              <a:srgbClr val="FFF91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endParaRPr lang="en-GB" sz="2400">
                <a:latin typeface="Times New Roman" pitchFamily="48" charset="0"/>
                <a:ea typeface="+mn-ea"/>
              </a:endParaRPr>
            </a:p>
          </p:txBody>
        </p:sp>
      </p:grp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5105400" y="6324600"/>
            <a:ext cx="3810000" cy="136525"/>
          </a:xfrm>
          <a:prstGeom prst="rect">
            <a:avLst/>
          </a:prstGeom>
          <a:solidFill>
            <a:srgbClr val="1658B2"/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en-US">
              <a:latin typeface="Helvetica" pitchFamily="48" charset="0"/>
              <a:ea typeface="+mn-ea"/>
              <a:cs typeface="+mn-cs"/>
            </a:endParaRPr>
          </a:p>
        </p:txBody>
      </p:sp>
      <p:graphicFrame>
        <p:nvGraphicFramePr>
          <p:cNvPr id="1026" name="Object 31"/>
          <p:cNvGraphicFramePr>
            <a:graphicFrameLocks noChangeAspect="1"/>
          </p:cNvGraphicFramePr>
          <p:nvPr/>
        </p:nvGraphicFramePr>
        <p:xfrm>
          <a:off x="4419600" y="6172200"/>
          <a:ext cx="533400" cy="509588"/>
        </p:xfrm>
        <a:graphic>
          <a:graphicData uri="http://schemas.openxmlformats.org/presentationml/2006/ole">
            <p:oleObj spid="_x0000_s1026" name="Picture" r:id="rId14" imgW="609480" imgH="590400" progId="Word.Picture.8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Arial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Helvetica" pitchFamily="4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2800">
          <a:solidFill>
            <a:srgbClr val="1646B2"/>
          </a:solidFill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400">
          <a:solidFill>
            <a:srgbClr val="1646B2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rgbClr val="1646B2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400">
          <a:solidFill>
            <a:srgbClr val="1646B2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400">
          <a:solidFill>
            <a:srgbClr val="1646B2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48" charset="2"/>
        <a:buChar char="§"/>
        <a:defRPr sz="2400">
          <a:solidFill>
            <a:srgbClr val="1646B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48" charset="2"/>
        <a:buChar char="§"/>
        <a:defRPr sz="2400">
          <a:solidFill>
            <a:srgbClr val="1646B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48" charset="2"/>
        <a:buChar char="§"/>
        <a:defRPr sz="2400">
          <a:solidFill>
            <a:srgbClr val="1646B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48" charset="2"/>
        <a:buChar char="§"/>
        <a:defRPr sz="2400">
          <a:solidFill>
            <a:srgbClr val="1646B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5" Type="http://schemas.openxmlformats.org/officeDocument/2006/relationships/chart" Target="../charts/chart6.xml"/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4" Type="http://schemas.openxmlformats.org/officeDocument/2006/relationships/chart" Target="../charts/chart9.xml"/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4" Type="http://schemas.openxmlformats.org/officeDocument/2006/relationships/chart" Target="../charts/chart13.xml"/><Relationship Id="rId5" Type="http://schemas.openxmlformats.org/officeDocument/2006/relationships/chart" Target="../charts/chart14.xml"/><Relationship Id="rId6" Type="http://schemas.openxmlformats.org/officeDocument/2006/relationships/chart" Target="../charts/chart15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4" Type="http://schemas.openxmlformats.org/officeDocument/2006/relationships/chart" Target="../charts/chart18.xml"/><Relationship Id="rId5" Type="http://schemas.openxmlformats.org/officeDocument/2006/relationships/chart" Target="../charts/chart19.xml"/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0.xml"/><Relationship Id="rId3" Type="http://schemas.openxmlformats.org/officeDocument/2006/relationships/chart" Target="../charts/char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chart" Target="../charts/char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dirty="0" smtClean="0"/>
              <a:t>History of social security in Europe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dirty="0" smtClean="0"/>
              <a:t>Europe: one and undivided?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  <a:p>
            <a:pPr eaLnBrk="1" hangingPunct="1">
              <a:buFont typeface="Wingdings" charset="2"/>
              <a:buNone/>
            </a:pPr>
            <a:r>
              <a:rPr lang="en-US" dirty="0" smtClean="0"/>
              <a:t>Economic models in Europe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4156B-6C3C-2C41-86FC-EC04805C39ED}" type="slidenum">
              <a:rPr lang="en-GB"/>
              <a:pPr/>
              <a:t>11</a:t>
            </a:fld>
            <a:endParaRPr lang="en-GB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305800" cy="457200"/>
          </a:xfrm>
        </p:spPr>
        <p:txBody>
          <a:bodyPr/>
          <a:lstStyle/>
          <a:p>
            <a:pPr eaLnBrk="1" hangingPunct="1"/>
            <a:r>
              <a:rPr lang="en-US" dirty="0" smtClean="0"/>
              <a:t>Subjects</a:t>
            </a:r>
            <a:endParaRPr lang="en-US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59813" cy="4648200"/>
          </a:xfrm>
        </p:spPr>
        <p:txBody>
          <a:bodyPr/>
          <a:lstStyle/>
          <a:p>
            <a:pPr eaLnBrk="1" hangingPunct="1"/>
            <a:r>
              <a:rPr lang="en-US" dirty="0" smtClean="0"/>
              <a:t>(Socio-) economic models in Europe:</a:t>
            </a:r>
          </a:p>
          <a:p>
            <a:pPr lvl="1" eaLnBrk="1" hangingPunct="1"/>
            <a:r>
              <a:rPr lang="en-US" dirty="0" smtClean="0"/>
              <a:t>Rhineland</a:t>
            </a:r>
          </a:p>
          <a:p>
            <a:pPr lvl="1" eaLnBrk="1" hangingPunct="1"/>
            <a:r>
              <a:rPr lang="en-US" dirty="0" smtClean="0"/>
              <a:t>Anglo-Saxon</a:t>
            </a:r>
          </a:p>
          <a:p>
            <a:pPr lvl="1" eaLnBrk="1" hangingPunct="1"/>
            <a:r>
              <a:rPr lang="en-US" dirty="0" smtClean="0"/>
              <a:t>Mediterranean</a:t>
            </a:r>
          </a:p>
          <a:p>
            <a:pPr lvl="1" eaLnBrk="1" hangingPunct="1"/>
            <a:r>
              <a:rPr lang="en-US" dirty="0" smtClean="0"/>
              <a:t>Nordic</a:t>
            </a:r>
          </a:p>
          <a:p>
            <a:pPr eaLnBrk="1" hangingPunct="1"/>
            <a:r>
              <a:rPr lang="en-US" dirty="0" smtClean="0"/>
              <a:t>Exercise…</a:t>
            </a:r>
          </a:p>
          <a:p>
            <a:pPr eaLnBrk="1" hangingPunct="1"/>
            <a:r>
              <a:rPr lang="en-US" dirty="0" smtClean="0"/>
              <a:t>Performances of the models</a:t>
            </a:r>
          </a:p>
          <a:p>
            <a:pPr eaLnBrk="1" hangingPunct="1"/>
            <a:r>
              <a:rPr lang="en-US" dirty="0" smtClean="0"/>
              <a:t>Where does Turkey stand?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Size of EU countries</a:t>
            </a:r>
            <a:endParaRPr lang="en-GB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1"/>
          </p:nvPr>
        </p:nvSpPr>
        <p:spPr>
          <a:xfrm>
            <a:off x="304800" y="1112838"/>
            <a:ext cx="4252913" cy="3840162"/>
          </a:xfrm>
        </p:spPr>
        <p:txBody>
          <a:bodyPr/>
          <a:lstStyle/>
          <a:p>
            <a:r>
              <a:rPr lang="en-GB" sz="2200" dirty="0" smtClean="0"/>
              <a:t>Germany</a:t>
            </a:r>
          </a:p>
          <a:p>
            <a:pPr>
              <a:buFont typeface="Courier New"/>
              <a:buChar char="o"/>
            </a:pPr>
            <a:r>
              <a:rPr lang="en-GB" sz="2200" dirty="0" smtClean="0"/>
              <a:t>France </a:t>
            </a:r>
          </a:p>
          <a:p>
            <a:pPr>
              <a:buFont typeface="Courier New"/>
              <a:buChar char="o"/>
            </a:pPr>
            <a:r>
              <a:rPr lang="en-GB" sz="2200" dirty="0" smtClean="0"/>
              <a:t>Italy</a:t>
            </a:r>
          </a:p>
          <a:p>
            <a:pPr>
              <a:buFont typeface="Courier New"/>
              <a:buChar char="o"/>
            </a:pPr>
            <a:r>
              <a:rPr lang="en-GB" sz="2200" dirty="0" smtClean="0"/>
              <a:t>UK</a:t>
            </a:r>
          </a:p>
          <a:p>
            <a:r>
              <a:rPr lang="en-GB" sz="2200" dirty="0" smtClean="0"/>
              <a:t>Poland</a:t>
            </a:r>
          </a:p>
          <a:p>
            <a:r>
              <a:rPr lang="en-GB" sz="2200" dirty="0" smtClean="0"/>
              <a:t>Spain</a:t>
            </a:r>
          </a:p>
          <a:p>
            <a:r>
              <a:rPr lang="en-GB" sz="2200" dirty="0" smtClean="0"/>
              <a:t>Romania</a:t>
            </a:r>
          </a:p>
          <a:p>
            <a:r>
              <a:rPr lang="en-GB" sz="2200" dirty="0" smtClean="0"/>
              <a:t>Netherlands</a:t>
            </a:r>
          </a:p>
          <a:p>
            <a:pPr>
              <a:buFont typeface="Courier New"/>
              <a:buChar char="o"/>
            </a:pPr>
            <a:r>
              <a:rPr lang="en-GB" sz="2200" dirty="0" smtClean="0"/>
              <a:t>Belgium</a:t>
            </a:r>
          </a:p>
          <a:p>
            <a:pPr>
              <a:buFont typeface="Courier New"/>
              <a:buChar char="o"/>
            </a:pPr>
            <a:r>
              <a:rPr lang="en-GB" sz="2200" dirty="0" err="1" smtClean="0"/>
              <a:t>Cczech</a:t>
            </a:r>
            <a:endParaRPr lang="en-GB" sz="2200" dirty="0" smtClean="0"/>
          </a:p>
          <a:p>
            <a:pPr>
              <a:buFont typeface="Courier New"/>
              <a:buChar char="o"/>
            </a:pPr>
            <a:r>
              <a:rPr lang="en-GB" sz="2200" dirty="0" smtClean="0"/>
              <a:t>Greece</a:t>
            </a:r>
          </a:p>
          <a:p>
            <a:pPr>
              <a:buFont typeface="Courier New"/>
              <a:buChar char="o"/>
            </a:pPr>
            <a:r>
              <a:rPr lang="en-GB" sz="2200" dirty="0" smtClean="0"/>
              <a:t>Hungary</a:t>
            </a:r>
          </a:p>
          <a:p>
            <a:pPr>
              <a:buFont typeface="Courier New"/>
              <a:buChar char="o"/>
            </a:pPr>
            <a:r>
              <a:rPr lang="en-GB" sz="2200" dirty="0" smtClean="0"/>
              <a:t>Portugal	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>
          <a:xfrm>
            <a:off x="4710113" y="1112838"/>
            <a:ext cx="4254500" cy="3840162"/>
          </a:xfrm>
        </p:spPr>
        <p:txBody>
          <a:bodyPr/>
          <a:lstStyle/>
          <a:p>
            <a:r>
              <a:rPr lang="en-GB" sz="2200" dirty="0" smtClean="0"/>
              <a:t>Germany</a:t>
            </a:r>
          </a:p>
          <a:p>
            <a:r>
              <a:rPr lang="en-GB" sz="2200" dirty="0" smtClean="0"/>
              <a:t>France</a:t>
            </a:r>
          </a:p>
          <a:p>
            <a:r>
              <a:rPr lang="en-GB" sz="2200" dirty="0" smtClean="0"/>
              <a:t>UK</a:t>
            </a:r>
          </a:p>
          <a:p>
            <a:r>
              <a:rPr lang="en-GB" sz="2200" dirty="0" smtClean="0"/>
              <a:t>Italy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Spain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Netherlands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Belgium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Sweden</a:t>
            </a:r>
          </a:p>
          <a:p>
            <a:r>
              <a:rPr lang="en-GB" sz="2200" dirty="0" smtClean="0">
                <a:solidFill>
                  <a:srgbClr val="008000"/>
                </a:solidFill>
              </a:rPr>
              <a:t>&gt; Poland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Austria</a:t>
            </a:r>
          </a:p>
          <a:p>
            <a:r>
              <a:rPr lang="en-GB" sz="2200" dirty="0" smtClean="0"/>
              <a:t>Greece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Denmark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Ireland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8" name="Tekstvak 7"/>
          <p:cNvSpPr txBox="1"/>
          <p:nvPr/>
        </p:nvSpPr>
        <p:spPr>
          <a:xfrm>
            <a:off x="457200" y="666690"/>
            <a:ext cx="411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</a:rPr>
              <a:t>EU parliament seats</a:t>
            </a:r>
            <a:endParaRPr lang="en-GB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4800600" y="685800"/>
            <a:ext cx="411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</a:rPr>
              <a:t>Size of national GDP</a:t>
            </a:r>
            <a:endParaRPr lang="en-GB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72200" y="2921913"/>
            <a:ext cx="289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200" dirty="0" smtClean="0">
                <a:solidFill>
                  <a:schemeClr val="accent1">
                    <a:lumMod val="50000"/>
                  </a:schemeClr>
                </a:solidFill>
              </a:rPr>
              <a:t>Turkey</a:t>
            </a:r>
            <a:endParaRPr lang="en-GB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allAtOnce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Many differences in Europe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Differences in:</a:t>
            </a:r>
          </a:p>
          <a:p>
            <a:pPr lvl="1"/>
            <a:r>
              <a:rPr lang="en-GB" dirty="0" smtClean="0"/>
              <a:t>Economic characteristics </a:t>
            </a:r>
          </a:p>
          <a:p>
            <a:pPr lvl="1"/>
            <a:r>
              <a:rPr lang="en-GB" dirty="0" smtClean="0"/>
              <a:t>Stage of development and </a:t>
            </a:r>
          </a:p>
          <a:p>
            <a:pPr lvl="1"/>
            <a:r>
              <a:rPr lang="en-GB" dirty="0" smtClean="0"/>
              <a:t>Performances</a:t>
            </a:r>
          </a:p>
          <a:p>
            <a:r>
              <a:rPr lang="en-GB" dirty="0" smtClean="0"/>
              <a:t>Differences in history and applied economic models</a:t>
            </a:r>
          </a:p>
          <a:p>
            <a:r>
              <a:rPr lang="en-GB" dirty="0" smtClean="0"/>
              <a:t>Two illustrative indicators: GDP and Minimum Wages 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Gross Domestic Product per head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graphicFrame>
        <p:nvGraphicFramePr>
          <p:cNvPr id="6" name="Grafiek 5"/>
          <p:cNvGraphicFramePr>
            <a:graphicFrameLocks/>
          </p:cNvGraphicFramePr>
          <p:nvPr/>
        </p:nvGraphicFramePr>
        <p:xfrm>
          <a:off x="533400" y="685800"/>
          <a:ext cx="8458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Minimum wages 1/1/2009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1F9103-752B-0F40-8BDA-66A7044F9F7A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graphicFrame>
        <p:nvGraphicFramePr>
          <p:cNvPr id="4" name="Grafiek 3"/>
          <p:cNvGraphicFramePr/>
          <p:nvPr/>
        </p:nvGraphicFramePr>
        <p:xfrm>
          <a:off x="533400" y="609600"/>
          <a:ext cx="8382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economic models (A. Sapir)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579438"/>
            <a:ext cx="8659813" cy="3840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Nordic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Denmark, Finland, Netherlands, Norway, Sweden,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1730 Billion USD</a:t>
            </a:r>
          </a:p>
          <a:p>
            <a:pPr lvl="1">
              <a:lnSpc>
                <a:spcPct val="90000"/>
              </a:lnSpc>
              <a:buNone/>
            </a:pP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Rhineland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Austria, Belgium, France, Germany, Luxemburg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6750 Billion USD</a:t>
            </a:r>
          </a:p>
          <a:p>
            <a:pPr lvl="1">
              <a:lnSpc>
                <a:spcPct val="90000"/>
              </a:lnSpc>
            </a:pP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Anglo-Saxon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UK, US</a:t>
            </a:r>
            <a:r>
              <a:rPr lang="en-US" dirty="0" smtClean="0">
                <a:latin typeface="Lucida Grande" charset="0"/>
              </a:rPr>
              <a:t>,</a:t>
            </a:r>
            <a:r>
              <a:rPr lang="en-US" dirty="0" smtClean="0">
                <a:latin typeface="Gill Sans" charset="0"/>
              </a:rPr>
              <a:t> Australia, Ireland, some Eastern European countries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2425 Billion USD</a:t>
            </a:r>
          </a:p>
          <a:p>
            <a:pPr lvl="1">
              <a:lnSpc>
                <a:spcPct val="90000"/>
              </a:lnSpc>
            </a:pP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Mediterranean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Spain, Italy, Portugal, Greece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4120 Billion USD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Nordic model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1341438"/>
            <a:ext cx="8659813" cy="3840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Productive, well educated work force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Strong state, balanced with strong </a:t>
            </a:r>
            <a:r>
              <a:rPr lang="en-US" sz="2400" dirty="0" err="1" smtClean="0">
                <a:latin typeface="Gill Sans" charset="0"/>
              </a:rPr>
              <a:t>labour</a:t>
            </a:r>
            <a:r>
              <a:rPr lang="en-US" sz="2400" dirty="0" smtClean="0">
                <a:latin typeface="Gill Sans" charset="0"/>
              </a:rPr>
              <a:t> actors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High public spending (social protection and education)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Unregulated </a:t>
            </a:r>
            <a:r>
              <a:rPr lang="en-US" sz="2400" dirty="0" err="1" smtClean="0">
                <a:latin typeface="Gill Sans" charset="0"/>
              </a:rPr>
              <a:t>labour</a:t>
            </a:r>
            <a:r>
              <a:rPr lang="en-US" sz="2400" dirty="0" smtClean="0">
                <a:latin typeface="Gill Sans" charset="0"/>
              </a:rPr>
              <a:t> markets, though with big public sector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>
                <a:latin typeface="Gill Sans" charset="0"/>
              </a:rPr>
              <a:t>Flexicurity</a:t>
            </a:r>
            <a:r>
              <a:rPr lang="en-US" sz="2400" dirty="0" smtClean="0">
                <a:latin typeface="Gill Sans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Universal welfare.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Low wage inequality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High grade of institutionalization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Strong trade unions / social partnership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Public private partnerships in social security</a:t>
            </a:r>
            <a:endParaRPr lang="en-US" sz="2400" dirty="0" smtClean="0"/>
          </a:p>
          <a:p>
            <a:endParaRPr lang="en-GB" sz="2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Rhineland model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1066800"/>
            <a:ext cx="8659813" cy="3840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These countries typically have: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Stake holder economy (owners, government, employers, employees, costumers)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Market economy based, striving for balance between free market forces and social responsibility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Unemployment benefits and easy access to government payments.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Public-funded pensions, early retirement wages.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High taxation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Social partnership, active social dialogue, government interventions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Strong trade unions that variably strive for high </a:t>
            </a:r>
            <a:r>
              <a:rPr lang="en-US" sz="2400" dirty="0" err="1" smtClean="0">
                <a:latin typeface="Gill Sans" charset="0"/>
              </a:rPr>
              <a:t>labour</a:t>
            </a:r>
            <a:r>
              <a:rPr lang="en-US" sz="2400" dirty="0" smtClean="0">
                <a:latin typeface="Gill Sans" charset="0"/>
              </a:rPr>
              <a:t> protection and/or high wages.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Anglo-Saxon model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1417638"/>
            <a:ext cx="8659813" cy="3840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Gill Sans" charset="0"/>
              </a:rPr>
              <a:t>These countries typically have (or had):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Share holder economy (stocks)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Competition based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Social assistance policies designed to serve as a safety net.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Unregulated </a:t>
            </a:r>
            <a:r>
              <a:rPr lang="en-US" dirty="0" err="1" smtClean="0">
                <a:latin typeface="Gill Sans" charset="0"/>
              </a:rPr>
              <a:t>labour</a:t>
            </a:r>
            <a:r>
              <a:rPr lang="en-US" dirty="0" smtClean="0">
                <a:latin typeface="Gill Sans" charset="0"/>
              </a:rPr>
              <a:t> markets.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Weak social partnership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Limited government interventions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Class oriented societies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High income inequality, possibly without a minimum wage.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Gill Sans" charset="0"/>
              </a:rPr>
              <a:t>Low ratios of public debt to gross domestic product.</a:t>
            </a:r>
          </a:p>
          <a:p>
            <a:endParaRPr lang="en-GB" sz="2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view on EU history of social security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609600"/>
            <a:ext cx="8659813" cy="3840162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Medieval - Renaissance times: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Poorhouses &amp; charity</a:t>
            </a:r>
          </a:p>
          <a:p>
            <a:r>
              <a:rPr lang="en-GB" dirty="0" smtClean="0"/>
              <a:t>Controlling role of the State </a:t>
            </a:r>
          </a:p>
          <a:p>
            <a:r>
              <a:rPr lang="en-GB" dirty="0" smtClean="0"/>
              <a:t>Guilds, fraternities and commons</a:t>
            </a:r>
          </a:p>
          <a:p>
            <a:r>
              <a:rPr lang="nl-NL" dirty="0" err="1" smtClean="0"/>
              <a:t>Craft</a:t>
            </a:r>
            <a:r>
              <a:rPr lang="nl-NL" dirty="0" smtClean="0"/>
              <a:t> </a:t>
            </a:r>
            <a:r>
              <a:rPr lang="nl-NL" dirty="0" err="1" smtClean="0"/>
              <a:t>guilds</a:t>
            </a:r>
            <a:r>
              <a:rPr lang="nl-NL" dirty="0" smtClean="0"/>
              <a:t>; in </a:t>
            </a:r>
            <a:r>
              <a:rPr lang="nl-NL" dirty="0" err="1" smtClean="0"/>
              <a:t>particular</a:t>
            </a:r>
            <a:r>
              <a:rPr lang="nl-NL" dirty="0" smtClean="0"/>
              <a:t> in the Low </a:t>
            </a:r>
            <a:r>
              <a:rPr lang="nl-NL" dirty="0" err="1" smtClean="0"/>
              <a:t>Lands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Both “</a:t>
            </a:r>
            <a:r>
              <a:rPr lang="nl-NL" dirty="0" err="1" smtClean="0"/>
              <a:t>employers</a:t>
            </a:r>
            <a:r>
              <a:rPr lang="nl-NL" dirty="0" smtClean="0"/>
              <a:t> </a:t>
            </a:r>
            <a:r>
              <a:rPr lang="nl-NL" dirty="0" err="1" smtClean="0"/>
              <a:t>organisations</a:t>
            </a:r>
            <a:r>
              <a:rPr lang="nl-NL" dirty="0" smtClean="0"/>
              <a:t> and </a:t>
            </a:r>
            <a:r>
              <a:rPr lang="nl-NL" dirty="0" err="1" smtClean="0"/>
              <a:t>trade</a:t>
            </a:r>
            <a:r>
              <a:rPr lang="nl-NL" dirty="0" smtClean="0"/>
              <a:t> </a:t>
            </a:r>
            <a:r>
              <a:rPr lang="nl-NL" dirty="0" err="1" smtClean="0"/>
              <a:t>unions</a:t>
            </a:r>
            <a:r>
              <a:rPr lang="nl-NL" dirty="0" smtClean="0"/>
              <a:t>”</a:t>
            </a:r>
          </a:p>
          <a:p>
            <a:pPr lvl="1"/>
            <a:r>
              <a:rPr lang="nl-NL" dirty="0" err="1" smtClean="0"/>
              <a:t>Unite</a:t>
            </a:r>
            <a:r>
              <a:rPr lang="nl-NL" dirty="0" smtClean="0"/>
              <a:t> </a:t>
            </a:r>
            <a:r>
              <a:rPr lang="nl-NL" dirty="0" err="1" smtClean="0"/>
              <a:t>members</a:t>
            </a:r>
            <a:r>
              <a:rPr lang="nl-NL" dirty="0" smtClean="0"/>
              <a:t> of the </a:t>
            </a:r>
            <a:r>
              <a:rPr lang="nl-NL" dirty="0" err="1" smtClean="0"/>
              <a:t>same</a:t>
            </a:r>
            <a:r>
              <a:rPr lang="nl-NL" dirty="0" smtClean="0"/>
              <a:t> </a:t>
            </a:r>
            <a:r>
              <a:rPr lang="nl-NL" dirty="0" err="1" smtClean="0"/>
              <a:t>occupational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</a:t>
            </a:r>
          </a:p>
          <a:p>
            <a:pPr lvl="1"/>
            <a:r>
              <a:rPr lang="nl-NL" dirty="0" err="1" smtClean="0"/>
              <a:t>Serving</a:t>
            </a:r>
            <a:r>
              <a:rPr lang="nl-NL" dirty="0" smtClean="0"/>
              <a:t> </a:t>
            </a:r>
            <a:r>
              <a:rPr lang="nl-NL" dirty="0" err="1" smtClean="0"/>
              <a:t>members</a:t>
            </a:r>
            <a:r>
              <a:rPr lang="nl-NL" dirty="0" smtClean="0"/>
              <a:t>’ </a:t>
            </a:r>
            <a:r>
              <a:rPr lang="nl-NL" dirty="0" err="1" smtClean="0"/>
              <a:t>economic</a:t>
            </a:r>
            <a:r>
              <a:rPr lang="nl-NL" dirty="0" smtClean="0"/>
              <a:t> </a:t>
            </a:r>
            <a:r>
              <a:rPr lang="nl-NL" dirty="0" err="1" smtClean="0"/>
              <a:t>interests</a:t>
            </a:r>
            <a:endParaRPr lang="nl-NL" dirty="0" smtClean="0"/>
          </a:p>
          <a:p>
            <a:pPr lvl="1"/>
            <a:r>
              <a:rPr lang="nl-NL" dirty="0" smtClean="0"/>
              <a:t>And the </a:t>
            </a:r>
            <a:r>
              <a:rPr lang="nl-NL" dirty="0" err="1" smtClean="0"/>
              <a:t>general</a:t>
            </a:r>
            <a:r>
              <a:rPr lang="nl-NL" dirty="0" smtClean="0"/>
              <a:t> </a:t>
            </a:r>
            <a:r>
              <a:rPr lang="nl-NL" dirty="0" err="1" smtClean="0"/>
              <a:t>well-being</a:t>
            </a:r>
            <a:r>
              <a:rPr lang="nl-NL" dirty="0" smtClean="0"/>
              <a:t> of </a:t>
            </a:r>
            <a:r>
              <a:rPr lang="nl-NL" dirty="0" err="1" smtClean="0"/>
              <a:t>their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endParaRPr lang="en-GB" dirty="0" smtClean="0"/>
          </a:p>
          <a:p>
            <a:pPr lvl="1"/>
            <a:r>
              <a:rPr lang="nl-NL" dirty="0" err="1" smtClean="0"/>
              <a:t>Achieving</a:t>
            </a:r>
            <a:r>
              <a:rPr lang="nl-NL" dirty="0" smtClean="0"/>
              <a:t> </a:t>
            </a:r>
            <a:r>
              <a:rPr lang="nl-NL" dirty="0" err="1" smtClean="0"/>
              <a:t>agreements</a:t>
            </a:r>
            <a:r>
              <a:rPr lang="nl-NL" dirty="0" smtClean="0"/>
              <a:t>: </a:t>
            </a:r>
            <a:r>
              <a:rPr lang="nl-NL" dirty="0" err="1" smtClean="0"/>
              <a:t>negotiation</a:t>
            </a:r>
            <a:r>
              <a:rPr lang="nl-NL" dirty="0" smtClean="0"/>
              <a:t> and </a:t>
            </a:r>
            <a:r>
              <a:rPr lang="nl-NL" dirty="0" err="1" smtClean="0"/>
              <a:t>collective</a:t>
            </a:r>
            <a:r>
              <a:rPr lang="nl-NL" dirty="0" smtClean="0"/>
              <a:t> </a:t>
            </a:r>
            <a:r>
              <a:rPr lang="nl-NL" dirty="0" err="1" smtClean="0"/>
              <a:t>action</a:t>
            </a:r>
            <a:r>
              <a:rPr lang="nl-NL" dirty="0" smtClean="0"/>
              <a:t> </a:t>
            </a:r>
          </a:p>
          <a:p>
            <a:pPr lvl="1"/>
            <a:r>
              <a:rPr lang="nl-NL" dirty="0" err="1" smtClean="0"/>
              <a:t>Income</a:t>
            </a:r>
            <a:r>
              <a:rPr lang="nl-NL" dirty="0" smtClean="0"/>
              <a:t> </a:t>
            </a:r>
            <a:r>
              <a:rPr lang="nl-NL" dirty="0" err="1" smtClean="0"/>
              <a:t>security</a:t>
            </a:r>
            <a:r>
              <a:rPr lang="nl-NL" dirty="0" smtClean="0"/>
              <a:t> and </a:t>
            </a:r>
            <a:r>
              <a:rPr lang="nl-NL" dirty="0" err="1" smtClean="0"/>
              <a:t>social</a:t>
            </a:r>
            <a:r>
              <a:rPr lang="nl-NL" dirty="0" smtClean="0"/>
              <a:t> </a:t>
            </a:r>
            <a:r>
              <a:rPr lang="nl-NL" dirty="0" err="1" smtClean="0"/>
              <a:t>security</a:t>
            </a:r>
            <a:endParaRPr lang="nl-NL" dirty="0" smtClean="0"/>
          </a:p>
          <a:p>
            <a:pPr lvl="1"/>
            <a:r>
              <a:rPr lang="nl-NL" dirty="0" err="1" smtClean="0"/>
              <a:t>Contributions</a:t>
            </a:r>
            <a:r>
              <a:rPr lang="nl-NL" dirty="0" smtClean="0"/>
              <a:t> to secure </a:t>
            </a:r>
            <a:r>
              <a:rPr lang="nl-NL" dirty="0" err="1" smtClean="0"/>
              <a:t>income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1295400"/>
            <a:ext cx="1238250" cy="1585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Mediterranean model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Gill Sans" charset="0"/>
              </a:rPr>
              <a:t>These countries typically have:</a:t>
            </a:r>
          </a:p>
          <a:p>
            <a:pPr lvl="1"/>
            <a:r>
              <a:rPr lang="en-US" dirty="0" smtClean="0">
                <a:latin typeface="Gill Sans" charset="0"/>
              </a:rPr>
              <a:t>Strong </a:t>
            </a:r>
            <a:r>
              <a:rPr lang="en-US" dirty="0" err="1" smtClean="0">
                <a:latin typeface="Gill Sans" charset="0"/>
              </a:rPr>
              <a:t>labour</a:t>
            </a:r>
            <a:r>
              <a:rPr lang="en-US" dirty="0" smtClean="0">
                <a:latin typeface="Gill Sans" charset="0"/>
              </a:rPr>
              <a:t> protection; highly regulated </a:t>
            </a:r>
            <a:r>
              <a:rPr lang="en-US" dirty="0" err="1" smtClean="0">
                <a:latin typeface="Gill Sans" charset="0"/>
              </a:rPr>
              <a:t>labour</a:t>
            </a:r>
            <a:r>
              <a:rPr lang="en-US" dirty="0" smtClean="0">
                <a:latin typeface="Gill Sans" charset="0"/>
              </a:rPr>
              <a:t> market</a:t>
            </a:r>
          </a:p>
          <a:p>
            <a:pPr lvl="1"/>
            <a:r>
              <a:rPr lang="en-US" dirty="0" smtClean="0">
                <a:latin typeface="Gill Sans" charset="0"/>
              </a:rPr>
              <a:t>Costly state pension systems; early retirement age</a:t>
            </a:r>
          </a:p>
          <a:p>
            <a:pPr lvl="1"/>
            <a:r>
              <a:rPr lang="en-US" dirty="0" smtClean="0">
                <a:latin typeface="Gill Sans" charset="0"/>
              </a:rPr>
              <a:t>Low level of social partnership</a:t>
            </a:r>
          </a:p>
          <a:p>
            <a:pPr lvl="1"/>
            <a:r>
              <a:rPr lang="en-US" dirty="0" smtClean="0">
                <a:latin typeface="Gill Sans" charset="0"/>
              </a:rPr>
              <a:t>Strong family-oriented income transfers – low social security</a:t>
            </a:r>
          </a:p>
          <a:p>
            <a:pPr lvl="1"/>
            <a:r>
              <a:rPr lang="en-US" dirty="0" smtClean="0">
                <a:latin typeface="Gill Sans" charset="0"/>
              </a:rPr>
              <a:t>Low participation rate (women) </a:t>
            </a:r>
          </a:p>
          <a:p>
            <a:pPr lvl="1"/>
            <a:r>
              <a:rPr lang="en-US" dirty="0" smtClean="0">
                <a:latin typeface="Gill Sans" charset="0"/>
              </a:rPr>
              <a:t>High public debt – GDP ratio</a:t>
            </a:r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Models’ Performances</a:t>
            </a:r>
            <a:endParaRPr lang="en-GB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EE89B5-62FC-E041-B1E8-1560ECE52523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graphicFrame>
        <p:nvGraphicFramePr>
          <p:cNvPr id="11" name="Grafiek 10"/>
          <p:cNvGraphicFramePr/>
          <p:nvPr/>
        </p:nvGraphicFramePr>
        <p:xfrm>
          <a:off x="0" y="762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fiek 11"/>
          <p:cNvGraphicFramePr/>
          <p:nvPr/>
        </p:nvGraphicFramePr>
        <p:xfrm>
          <a:off x="0" y="3505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Grafiek 12"/>
          <p:cNvGraphicFramePr/>
          <p:nvPr/>
        </p:nvGraphicFramePr>
        <p:xfrm>
          <a:off x="4572000" y="762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Grafiek 13"/>
          <p:cNvGraphicFramePr/>
          <p:nvPr/>
        </p:nvGraphicFramePr>
        <p:xfrm>
          <a:off x="4572000" y="3505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1F9103-752B-0F40-8BDA-66A7044F9F7A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graphicFrame>
        <p:nvGraphicFramePr>
          <p:cNvPr id="4" name="Grafiek 3"/>
          <p:cNvGraphicFramePr/>
          <p:nvPr/>
        </p:nvGraphicFramePr>
        <p:xfrm>
          <a:off x="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ek 4"/>
          <p:cNvGraphicFramePr/>
          <p:nvPr/>
        </p:nvGraphicFramePr>
        <p:xfrm>
          <a:off x="457200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ek 5"/>
          <p:cNvGraphicFramePr/>
          <p:nvPr/>
        </p:nvGraphicFramePr>
        <p:xfrm>
          <a:off x="0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1F9103-752B-0F40-8BDA-66A7044F9F7A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graphicFrame>
        <p:nvGraphicFramePr>
          <p:cNvPr id="4" name="Grafiek 3"/>
          <p:cNvGraphicFramePr/>
          <p:nvPr/>
        </p:nvGraphicFramePr>
        <p:xfrm>
          <a:off x="914400" y="685800"/>
          <a:ext cx="77724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GDP cp pc 1970-2008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1F9103-752B-0F40-8BDA-66A7044F9F7A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graphicFrame>
        <p:nvGraphicFramePr>
          <p:cNvPr id="4" name="Grafiek 3"/>
          <p:cNvGraphicFramePr/>
          <p:nvPr/>
        </p:nvGraphicFramePr>
        <p:xfrm>
          <a:off x="533400" y="685800"/>
          <a:ext cx="83058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does Turkey stand?</a:t>
            </a:r>
            <a:endParaRPr lang="en-GB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1F9103-752B-0F40-8BDA-66A7044F9F7A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Employment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EE89B5-62FC-E041-B1E8-1560ECE52523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graphicFrame>
        <p:nvGraphicFramePr>
          <p:cNvPr id="6" name="Grafiek 5"/>
          <p:cNvGraphicFramePr/>
          <p:nvPr/>
        </p:nvGraphicFramePr>
        <p:xfrm>
          <a:off x="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ek 6"/>
          <p:cNvGraphicFramePr/>
          <p:nvPr/>
        </p:nvGraphicFramePr>
        <p:xfrm>
          <a:off x="457200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afiek 9"/>
          <p:cNvGraphicFramePr/>
          <p:nvPr/>
        </p:nvGraphicFramePr>
        <p:xfrm>
          <a:off x="0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Grafiek 10"/>
          <p:cNvGraphicFramePr/>
          <p:nvPr/>
        </p:nvGraphicFramePr>
        <p:xfrm>
          <a:off x="4572000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Economic growth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1F9103-752B-0F40-8BDA-66A7044F9F7A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graphicFrame>
        <p:nvGraphicFramePr>
          <p:cNvPr id="4" name="Grafiek 3"/>
          <p:cNvGraphicFramePr/>
          <p:nvPr/>
        </p:nvGraphicFramePr>
        <p:xfrm>
          <a:off x="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ek 4"/>
          <p:cNvGraphicFramePr/>
          <p:nvPr/>
        </p:nvGraphicFramePr>
        <p:xfrm>
          <a:off x="457200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ek 5"/>
          <p:cNvGraphicFramePr/>
          <p:nvPr/>
        </p:nvGraphicFramePr>
        <p:xfrm>
          <a:off x="0" y="3581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fiek 6"/>
          <p:cNvGraphicFramePr/>
          <p:nvPr/>
        </p:nvGraphicFramePr>
        <p:xfrm>
          <a:off x="4572000" y="3581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Taxation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1F9103-752B-0F40-8BDA-66A7044F9F7A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graphicFrame>
        <p:nvGraphicFramePr>
          <p:cNvPr id="4" name="Grafiek 3"/>
          <p:cNvGraphicFramePr/>
          <p:nvPr/>
        </p:nvGraphicFramePr>
        <p:xfrm>
          <a:off x="0" y="2209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ek 4"/>
          <p:cNvGraphicFramePr/>
          <p:nvPr/>
        </p:nvGraphicFramePr>
        <p:xfrm>
          <a:off x="4572000" y="2209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We’re getting closer….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Industrial revolution 1750-1850</a:t>
            </a:r>
          </a:p>
          <a:p>
            <a:r>
              <a:rPr lang="en-GB" dirty="0" smtClean="0"/>
              <a:t>Classical liberalism (A. Smith):</a:t>
            </a:r>
          </a:p>
          <a:p>
            <a:pPr lvl="1"/>
            <a:r>
              <a:rPr lang="en-GB" dirty="0" smtClean="0"/>
              <a:t>Economic doctrine of free enterprise</a:t>
            </a:r>
          </a:p>
          <a:p>
            <a:r>
              <a:rPr lang="en-GB" dirty="0" smtClean="0"/>
              <a:t>Urbanisation</a:t>
            </a:r>
          </a:p>
          <a:p>
            <a:r>
              <a:rPr lang="en-GB" dirty="0" smtClean="0"/>
              <a:t>From family economy to industry economy:</a:t>
            </a:r>
          </a:p>
          <a:p>
            <a:pPr lvl="1"/>
            <a:r>
              <a:rPr lang="en-GB" dirty="0" err="1" smtClean="0"/>
              <a:t>Rightless</a:t>
            </a:r>
            <a:r>
              <a:rPr lang="en-GB" dirty="0" smtClean="0"/>
              <a:t> workers – no correction mechanisms</a:t>
            </a:r>
          </a:p>
          <a:p>
            <a:pPr lvl="1"/>
            <a:r>
              <a:rPr lang="en-GB" dirty="0" smtClean="0"/>
              <a:t>Child labour</a:t>
            </a:r>
          </a:p>
          <a:p>
            <a:r>
              <a:rPr lang="en-GB" dirty="0" smtClean="0"/>
              <a:t>Need for organisation of workers’ interests</a:t>
            </a:r>
          </a:p>
          <a:p>
            <a:r>
              <a:rPr lang="en-GB" dirty="0" smtClean="0"/>
              <a:t>1848…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0" y="1676400"/>
            <a:ext cx="947964" cy="120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382000" cy="457200"/>
          </a:xfrm>
        </p:spPr>
        <p:txBody>
          <a:bodyPr/>
          <a:lstStyle/>
          <a:p>
            <a:r>
              <a:rPr lang="en-GB" dirty="0" smtClean="0"/>
              <a:t>Exercise 1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579438"/>
            <a:ext cx="8659813" cy="3840162"/>
          </a:xfrm>
        </p:spPr>
        <p:txBody>
          <a:bodyPr/>
          <a:lstStyle/>
          <a:p>
            <a:r>
              <a:rPr lang="en-GB" dirty="0" smtClean="0"/>
              <a:t>Which model is closest to Turkey and why? (please do not let the performances be leading, motivate your answer relating to culture and social &amp; economic structure)</a:t>
            </a:r>
          </a:p>
          <a:p>
            <a:r>
              <a:rPr lang="en-GB" dirty="0" smtClean="0"/>
              <a:t>Is that the best model for Turkey’s development?</a:t>
            </a:r>
          </a:p>
          <a:p>
            <a:r>
              <a:rPr lang="en-GB" dirty="0" smtClean="0"/>
              <a:t>Are there areas in socio-economic development where you see a need for change?</a:t>
            </a:r>
          </a:p>
          <a:p>
            <a:r>
              <a:rPr lang="en-GB" dirty="0" smtClean="0"/>
              <a:t>If so: how?</a:t>
            </a:r>
          </a:p>
          <a:p>
            <a:r>
              <a:rPr lang="en-GB" dirty="0" smtClean="0"/>
              <a:t>Where and how will this possibly effect social security? </a:t>
            </a:r>
          </a:p>
          <a:p>
            <a:r>
              <a:rPr lang="en-GB" dirty="0" smtClean="0"/>
              <a:t>40 minutes discussion, 10 minutes prepare report</a:t>
            </a:r>
          </a:p>
          <a:p>
            <a:r>
              <a:rPr lang="en-GB" dirty="0" smtClean="0"/>
              <a:t>10 minutes presentation.15 minutes plenary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200" y="0"/>
            <a:ext cx="4419600" cy="3352800"/>
          </a:xfrm>
          <a:solidFill>
            <a:srgbClr val="3366FF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Productive, well educated work force</a:t>
            </a:r>
          </a:p>
          <a:p>
            <a:pPr>
              <a:lnSpc>
                <a:spcPct val="90000"/>
              </a:lnSpc>
            </a:pP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Strong state, balanced with strong </a:t>
            </a:r>
            <a:r>
              <a:rPr lang="en-US" sz="1570" dirty="0" err="1" smtClean="0">
                <a:solidFill>
                  <a:schemeClr val="accent3"/>
                </a:solidFill>
                <a:latin typeface="Gill Sans" charset="0"/>
              </a:rPr>
              <a:t>labour</a:t>
            </a: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 actors</a:t>
            </a:r>
          </a:p>
          <a:p>
            <a:pPr>
              <a:lnSpc>
                <a:spcPct val="90000"/>
              </a:lnSpc>
            </a:pP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High public spending (social protection and education)</a:t>
            </a:r>
          </a:p>
          <a:p>
            <a:pPr>
              <a:lnSpc>
                <a:spcPct val="90000"/>
              </a:lnSpc>
            </a:pP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Unregulated </a:t>
            </a:r>
            <a:r>
              <a:rPr lang="en-US" sz="1570" dirty="0" err="1" smtClean="0">
                <a:solidFill>
                  <a:schemeClr val="accent3"/>
                </a:solidFill>
                <a:latin typeface="Gill Sans" charset="0"/>
              </a:rPr>
              <a:t>labour</a:t>
            </a: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 markets, though with big public sector</a:t>
            </a:r>
          </a:p>
          <a:p>
            <a:pPr>
              <a:lnSpc>
                <a:spcPct val="90000"/>
              </a:lnSpc>
            </a:pPr>
            <a:r>
              <a:rPr lang="en-US" sz="1570" dirty="0" err="1" smtClean="0">
                <a:solidFill>
                  <a:schemeClr val="accent3"/>
                </a:solidFill>
                <a:latin typeface="Gill Sans" charset="0"/>
              </a:rPr>
              <a:t>Flexicurity</a:t>
            </a: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Universal welfare. </a:t>
            </a:r>
          </a:p>
          <a:p>
            <a:pPr>
              <a:lnSpc>
                <a:spcPct val="90000"/>
              </a:lnSpc>
            </a:pP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Low wage inequality</a:t>
            </a:r>
          </a:p>
          <a:p>
            <a:pPr>
              <a:lnSpc>
                <a:spcPct val="90000"/>
              </a:lnSpc>
            </a:pP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High grade of institutionalization </a:t>
            </a:r>
          </a:p>
          <a:p>
            <a:pPr>
              <a:lnSpc>
                <a:spcPct val="90000"/>
              </a:lnSpc>
            </a:pP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Strong trade unions / social partnership</a:t>
            </a:r>
          </a:p>
          <a:p>
            <a:pPr>
              <a:lnSpc>
                <a:spcPct val="90000"/>
              </a:lnSpc>
            </a:pPr>
            <a:r>
              <a:rPr lang="en-US" sz="1570" dirty="0" smtClean="0">
                <a:solidFill>
                  <a:schemeClr val="accent3"/>
                </a:solidFill>
                <a:latin typeface="Gill Sans" charset="0"/>
              </a:rPr>
              <a:t>Public private partnerships in social security</a:t>
            </a:r>
          </a:p>
          <a:p>
            <a:pPr>
              <a:lnSpc>
                <a:spcPct val="90000"/>
              </a:lnSpc>
            </a:pPr>
            <a:endParaRPr lang="nl-NL" sz="1570" dirty="0" smtClean="0">
              <a:latin typeface="Gill Sans" charset="0"/>
            </a:endParaRPr>
          </a:p>
          <a:p>
            <a:pPr>
              <a:lnSpc>
                <a:spcPct val="90000"/>
              </a:lnSpc>
            </a:pPr>
            <a:endParaRPr lang="en-US" sz="1570" dirty="0" smtClean="0">
              <a:latin typeface="Gill Sans" charset="0"/>
            </a:endParaRPr>
          </a:p>
          <a:p>
            <a:pPr>
              <a:lnSpc>
                <a:spcPct val="90000"/>
              </a:lnSpc>
              <a:buNone/>
            </a:pPr>
            <a:endParaRPr lang="en-US" sz="157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 bwMode="auto">
          <a:xfrm>
            <a:off x="4648200" y="0"/>
            <a:ext cx="4419600" cy="33528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Stake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holder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economy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(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owners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,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government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,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employers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, employees,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costumers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Market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economy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based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,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striving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for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balance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between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free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market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forces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and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social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responsibility</a:t>
            </a:r>
            <a:endParaRPr kumimoji="0" lang="nl-NL" sz="1500" b="0" i="0" u="none" strike="noStrike" kern="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lt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Unemployment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benefits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and easy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access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to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government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payments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Public-funded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pensions,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early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retirement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wages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High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taxation</a:t>
            </a:r>
            <a:endParaRPr kumimoji="0" lang="nl-NL" sz="1500" b="0" i="0" u="none" strike="noStrike" kern="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lt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Social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partnership,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active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social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dialogue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,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government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interventions</a:t>
            </a:r>
            <a:endParaRPr kumimoji="0" lang="nl-NL" sz="1500" b="0" i="0" u="none" strike="noStrike" kern="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lt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Strong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trade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unions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that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variably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strive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for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high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labour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protection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and/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or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 high </a:t>
            </a:r>
            <a:r>
              <a:rPr kumimoji="0" lang="nl-NL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wages</a:t>
            </a:r>
            <a:r>
              <a:rPr kumimoji="0" lang="nl-NL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Arial" charset="0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endParaRPr kumimoji="0" lang="en-US" sz="150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+mn-lt"/>
              <a:ea typeface="Arial" charset="0"/>
              <a:cs typeface="+mn-cs"/>
            </a:endParaRPr>
          </a:p>
        </p:txBody>
      </p:sp>
      <p:sp>
        <p:nvSpPr>
          <p:cNvPr id="10" name="Tijdelijke aanduiding voor inhoud 2"/>
          <p:cNvSpPr txBox="1">
            <a:spLocks/>
          </p:cNvSpPr>
          <p:nvPr/>
        </p:nvSpPr>
        <p:spPr bwMode="auto">
          <a:xfrm>
            <a:off x="76200" y="3505200"/>
            <a:ext cx="4419600" cy="3352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Share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holder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economy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(stocks)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Competition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based</a:t>
            </a:r>
            <a:endParaRPr kumimoji="0" lang="nl-NL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Gill Sans" charset="0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Social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assistance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policies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designed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to serve as a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safety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net.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Unregulated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labour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markets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Weak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social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partnership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Limited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government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interventions</a:t>
            </a:r>
            <a:endParaRPr kumimoji="0" lang="nl-NL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Gill Sans" charset="0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Class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oriented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societies</a:t>
            </a:r>
            <a:endParaRPr kumimoji="0" lang="nl-NL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Gill Sans" charset="0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High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income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inequality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,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possibly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without a minimum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wage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Low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ratios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of public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debt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to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gross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</a:t>
            </a:r>
            <a:r>
              <a:rPr kumimoji="0" lang="nl-NL" sz="157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domestic</a:t>
            </a:r>
            <a:r>
              <a:rPr kumimoji="0" lang="nl-NL" sz="1570" b="0" i="0" u="none" strike="noStrike" kern="0" cap="none" spc="0" normalizeH="0" baseline="0" noProof="0" dirty="0" smtClean="0">
                <a:ln>
                  <a:noFill/>
                </a:ln>
                <a:solidFill>
                  <a:srgbClr val="1646B2"/>
                </a:solidFill>
                <a:effectLst/>
                <a:uLnTx/>
                <a:uFillTx/>
                <a:latin typeface="Gill Sans" charset="0"/>
                <a:ea typeface="Arial" charset="0"/>
                <a:cs typeface="+mn-cs"/>
              </a:rPr>
              <a:t> product.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None/>
              <a:tabLst/>
              <a:defRPr/>
            </a:pPr>
            <a:endParaRPr kumimoji="0" lang="nl-NL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Gill Sans" charset="0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endParaRPr kumimoji="0" lang="nl-NL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Gill Sans" charset="0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endParaRPr kumimoji="0" lang="en-US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Gill Sans" charset="0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None/>
              <a:tabLst/>
              <a:defRPr/>
            </a:pPr>
            <a:endParaRPr kumimoji="0" lang="en-US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+mn-lt"/>
              <a:ea typeface="Arial" charset="0"/>
              <a:cs typeface="+mn-cs"/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 bwMode="auto">
          <a:xfrm>
            <a:off x="4648200" y="3505200"/>
            <a:ext cx="4419600" cy="3352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Strong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labour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protection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;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highly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regulated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labour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market</a:t>
            </a:r>
            <a:endParaRPr lang="nl-NL" sz="1570" kern="0" dirty="0" smtClean="0">
              <a:solidFill>
                <a:schemeClr val="accent3"/>
              </a:solidFill>
              <a:latin typeface="Gill Sans" charset="0"/>
              <a:cs typeface="+mn-cs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Costly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state pension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systems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;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early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retirement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age</a:t>
            </a:r>
            <a:endParaRPr lang="nl-NL" sz="1570" kern="0" dirty="0" smtClean="0">
              <a:solidFill>
                <a:schemeClr val="accent3"/>
              </a:solidFill>
              <a:latin typeface="Gill Sans" charset="0"/>
              <a:cs typeface="+mn-cs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Low level of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social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partnership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Strong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family-oriented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income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transfers – low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social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security</a:t>
            </a:r>
            <a:endParaRPr lang="nl-NL" sz="1570" kern="0" dirty="0" smtClean="0">
              <a:solidFill>
                <a:schemeClr val="accent3"/>
              </a:solidFill>
              <a:latin typeface="Gill Sans" charset="0"/>
              <a:cs typeface="+mn-cs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Low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participation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rate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(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women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) 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charset="2"/>
              <a:buChar char="n"/>
            </a:pP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High public </a:t>
            </a:r>
            <a:r>
              <a:rPr lang="nl-NL" sz="1570" kern="0" dirty="0" err="1" smtClean="0">
                <a:solidFill>
                  <a:schemeClr val="accent3"/>
                </a:solidFill>
                <a:latin typeface="Gill Sans" charset="0"/>
                <a:cs typeface="+mn-cs"/>
              </a:rPr>
              <a:t>debt</a:t>
            </a:r>
            <a:r>
              <a:rPr lang="nl-NL" sz="1570" kern="0" dirty="0" smtClean="0">
                <a:solidFill>
                  <a:schemeClr val="accent3"/>
                </a:solidFill>
                <a:latin typeface="Gill Sans" charset="0"/>
                <a:cs typeface="+mn-cs"/>
              </a:rPr>
              <a:t> – GDP ratio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None/>
              <a:tabLst/>
              <a:defRPr/>
            </a:pPr>
            <a:endParaRPr kumimoji="0" lang="nl-NL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Gill Sans" charset="0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endParaRPr kumimoji="0" lang="nl-NL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Gill Sans" charset="0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tabLst/>
              <a:defRPr/>
            </a:pPr>
            <a:endParaRPr kumimoji="0" lang="en-US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Gill Sans" charset="0"/>
              <a:ea typeface="Arial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None/>
              <a:tabLst/>
              <a:defRPr/>
            </a:pPr>
            <a:endParaRPr kumimoji="0" lang="en-US" sz="1570" b="0" i="0" u="none" strike="noStrike" kern="0" cap="none" spc="0" normalizeH="0" baseline="0" noProof="0" dirty="0" smtClean="0">
              <a:ln>
                <a:noFill/>
              </a:ln>
              <a:solidFill>
                <a:srgbClr val="1646B2"/>
              </a:solidFill>
              <a:effectLst/>
              <a:uLnTx/>
              <a:uFillTx/>
              <a:latin typeface="+mn-lt"/>
              <a:ea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profits most from EU?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graphicFrame>
        <p:nvGraphicFramePr>
          <p:cNvPr id="5" name="Grafiek 4"/>
          <p:cNvGraphicFramePr/>
          <p:nvPr/>
        </p:nvGraphicFramePr>
        <p:xfrm>
          <a:off x="838200" y="685800"/>
          <a:ext cx="7848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8675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4B0CB5-5979-E041-9A8A-BD4D819198C0}" type="slidenum">
              <a:rPr lang="en-GB" smtClean="0"/>
              <a:pPr/>
              <a:t>33</a:t>
            </a:fld>
            <a:endParaRPr lang="en-GB" smtClean="0"/>
          </a:p>
        </p:txBody>
      </p:sp>
      <p:graphicFrame>
        <p:nvGraphicFramePr>
          <p:cNvPr id="5" name="Grafiek 4"/>
          <p:cNvGraphicFramePr/>
          <p:nvPr/>
        </p:nvGraphicFramePr>
        <p:xfrm>
          <a:off x="533400" y="609600"/>
          <a:ext cx="8382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0723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33753-9569-0B44-8021-41F412DBC64E}" type="slidenum">
              <a:rPr lang="en-GB" smtClean="0"/>
              <a:pPr/>
              <a:t>34</a:t>
            </a:fld>
            <a:endParaRPr lang="en-GB" smtClean="0"/>
          </a:p>
        </p:txBody>
      </p:sp>
      <p:graphicFrame>
        <p:nvGraphicFramePr>
          <p:cNvPr id="5" name="Grafiek 4"/>
          <p:cNvGraphicFramePr/>
          <p:nvPr/>
        </p:nvGraphicFramePr>
        <p:xfrm>
          <a:off x="533400" y="685800"/>
          <a:ext cx="8382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Beginning of institutionalised social security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1066800"/>
            <a:ext cx="8659813" cy="3840162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1850-1900</a:t>
            </a:r>
          </a:p>
          <a:p>
            <a:r>
              <a:rPr lang="en-GB" dirty="0" smtClean="0"/>
              <a:t>Upcoming socialism (Marx) </a:t>
            </a:r>
          </a:p>
          <a:p>
            <a:r>
              <a:rPr lang="en-GB" dirty="0" smtClean="0"/>
              <a:t>Upcoming trade unions:</a:t>
            </a:r>
          </a:p>
          <a:p>
            <a:pPr lvl="1"/>
            <a:r>
              <a:rPr lang="en-GB" dirty="0" smtClean="0"/>
              <a:t>First priority for wages and working hours</a:t>
            </a:r>
          </a:p>
          <a:p>
            <a:r>
              <a:rPr lang="en-GB" dirty="0" smtClean="0"/>
              <a:t>and Christian social thinking (</a:t>
            </a:r>
            <a:r>
              <a:rPr lang="en-GB" dirty="0" err="1" smtClean="0"/>
              <a:t>Rerum</a:t>
            </a:r>
            <a:r>
              <a:rPr lang="en-GB" dirty="0" smtClean="0"/>
              <a:t> </a:t>
            </a:r>
            <a:r>
              <a:rPr lang="en-GB" dirty="0" err="1" smtClean="0"/>
              <a:t>novarum</a:t>
            </a:r>
            <a:r>
              <a:rPr lang="en-GB" dirty="0" smtClean="0"/>
              <a:t>):</a:t>
            </a:r>
          </a:p>
          <a:p>
            <a:pPr lvl="1"/>
            <a:r>
              <a:rPr lang="en-GB" dirty="0" smtClean="0"/>
              <a:t>First labour laws (child labour and women)</a:t>
            </a:r>
          </a:p>
          <a:p>
            <a:pPr lvl="1"/>
            <a:r>
              <a:rPr lang="en-GB" dirty="0" smtClean="0"/>
              <a:t>Laws for the poor</a:t>
            </a:r>
          </a:p>
          <a:p>
            <a:r>
              <a:rPr lang="en-GB" dirty="0" smtClean="0"/>
              <a:t>1889 Germany (Von Bismarck):</a:t>
            </a:r>
          </a:p>
          <a:p>
            <a:pPr lvl="1"/>
            <a:r>
              <a:rPr lang="en-GB" dirty="0" smtClean="0"/>
              <a:t>Retirement benefits (70 years)</a:t>
            </a:r>
          </a:p>
          <a:p>
            <a:pPr lvl="1"/>
            <a:r>
              <a:rPr lang="en-GB" dirty="0" smtClean="0"/>
              <a:t>Disability benefits</a:t>
            </a:r>
          </a:p>
          <a:p>
            <a:pPr lvl="1"/>
            <a:r>
              <a:rPr lang="en-GB" dirty="0" smtClean="0"/>
              <a:t>Sickness insurance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143000"/>
            <a:ext cx="971550" cy="14148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4876800"/>
            <a:ext cx="1033623" cy="125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Beginning of institutionalised social security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1900-1950</a:t>
            </a:r>
          </a:p>
          <a:p>
            <a:r>
              <a:rPr lang="en-GB" dirty="0" smtClean="0"/>
              <a:t>Trade unions:</a:t>
            </a:r>
          </a:p>
          <a:p>
            <a:pPr lvl="1"/>
            <a:r>
              <a:rPr lang="en-GB" dirty="0" smtClean="0"/>
              <a:t>Funds for income support unemployment &amp; sickness</a:t>
            </a:r>
          </a:p>
          <a:p>
            <a:r>
              <a:rPr lang="en-GB" dirty="0" smtClean="0"/>
              <a:t>WW 1: this never again….</a:t>
            </a:r>
          </a:p>
          <a:p>
            <a:pPr lvl="1"/>
            <a:r>
              <a:rPr lang="en-GB" dirty="0" smtClean="0"/>
              <a:t>Beginning social dialogue (Low lands, Nordic countries)</a:t>
            </a:r>
          </a:p>
          <a:p>
            <a:pPr lvl="1"/>
            <a:r>
              <a:rPr lang="en-GB" dirty="0" smtClean="0"/>
              <a:t>Beginning overarching international institutions</a:t>
            </a:r>
          </a:p>
          <a:p>
            <a:r>
              <a:rPr lang="en-GB" dirty="0" smtClean="0"/>
              <a:t>Russian revolution: state communism</a:t>
            </a:r>
          </a:p>
          <a:p>
            <a:r>
              <a:rPr lang="en-GB" dirty="0" smtClean="0"/>
              <a:t>Crash of 1929</a:t>
            </a:r>
          </a:p>
          <a:p>
            <a:r>
              <a:rPr lang="en-GB" dirty="0" smtClean="0"/>
              <a:t>John Maynard Keynes 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4267200"/>
            <a:ext cx="13335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Beginning of institutionalised social security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1938-1950</a:t>
            </a:r>
          </a:p>
          <a:p>
            <a:r>
              <a:rPr lang="en-GB" dirty="0" smtClean="0"/>
              <a:t>WW II … this never again….</a:t>
            </a:r>
          </a:p>
          <a:p>
            <a:r>
              <a:rPr lang="en-GB" dirty="0" smtClean="0"/>
              <a:t>Rebuilding Europe: (Nordic &amp; Rhineland countries)</a:t>
            </a:r>
          </a:p>
          <a:p>
            <a:pPr lvl="1"/>
            <a:r>
              <a:rPr lang="en-GB" dirty="0" smtClean="0"/>
              <a:t>Institutionalisation social partnership</a:t>
            </a:r>
          </a:p>
          <a:p>
            <a:pPr lvl="1"/>
            <a:r>
              <a:rPr lang="en-GB" dirty="0" smtClean="0"/>
              <a:t>Strict, central policies: economy rules</a:t>
            </a:r>
          </a:p>
          <a:p>
            <a:pPr lvl="1"/>
            <a:r>
              <a:rPr lang="en-GB" dirty="0" smtClean="0"/>
              <a:t>Social security arrangements and laws</a:t>
            </a:r>
          </a:p>
          <a:p>
            <a:pPr lvl="1"/>
            <a:r>
              <a:rPr lang="en-GB" dirty="0" smtClean="0"/>
              <a:t>Social security institutions  </a:t>
            </a:r>
          </a:p>
          <a:p>
            <a:r>
              <a:rPr lang="en-GB" dirty="0" smtClean="0"/>
              <a:t>Start “</a:t>
            </a:r>
            <a:r>
              <a:rPr lang="en-GB" dirty="0" err="1" smtClean="0"/>
              <a:t>Europeanisation</a:t>
            </a:r>
            <a:r>
              <a:rPr lang="en-GB" dirty="0" smtClean="0"/>
              <a:t>”: ECSC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graphicFrame>
        <p:nvGraphicFramePr>
          <p:cNvPr id="6" name="D 1"/>
          <p:cNvGraphicFramePr/>
          <p:nvPr/>
        </p:nvGraphicFramePr>
        <p:xfrm>
          <a:off x="149975" y="228600"/>
          <a:ext cx="8844050" cy="6096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371600"/>
            <a:ext cx="8731250" cy="39484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382000" cy="990600"/>
          </a:xfrm>
        </p:spPr>
        <p:txBody>
          <a:bodyPr/>
          <a:lstStyle/>
          <a:p>
            <a:r>
              <a:rPr lang="en-GB" dirty="0" smtClean="0"/>
              <a:t>Initial concept and basis social security continental Western-Europe 1950-1980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Mostly based on (non-extended) family with one breadwinner</a:t>
            </a:r>
          </a:p>
          <a:p>
            <a:r>
              <a:rPr lang="en-GB" sz="2400" dirty="0" smtClean="0"/>
              <a:t>Tendency to cover “each risk” – limited personal risk</a:t>
            </a:r>
          </a:p>
          <a:p>
            <a:r>
              <a:rPr lang="en-GB" sz="2400" dirty="0" smtClean="0"/>
              <a:t>Open-end arrangements: cradle to grave</a:t>
            </a:r>
          </a:p>
          <a:p>
            <a:r>
              <a:rPr lang="en-GB" sz="2400" dirty="0" smtClean="0"/>
              <a:t>Wage related</a:t>
            </a:r>
          </a:p>
          <a:p>
            <a:r>
              <a:rPr lang="en-GB" sz="2400" dirty="0" smtClean="0"/>
              <a:t>Division between general social security and employee insurances</a:t>
            </a:r>
          </a:p>
          <a:p>
            <a:r>
              <a:rPr lang="en-GB" sz="2400" dirty="0" smtClean="0"/>
              <a:t>Sharp division responsibilities employer - SSI</a:t>
            </a:r>
          </a:p>
          <a:p>
            <a:r>
              <a:rPr lang="en-GB" sz="2400" dirty="0" smtClean="0"/>
              <a:t>Mostly financed by contributions employer – employee</a:t>
            </a:r>
          </a:p>
          <a:p>
            <a:r>
              <a:rPr lang="en-GB" sz="2400" dirty="0" smtClean="0"/>
              <a:t>Building initial systems finalised 1960-1970 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937493-ED5F-C047-902A-9137A95717C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GK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FF"/>
        </a:solidFill>
        <a:ln w="2857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15000"/>
          </a:spcBef>
          <a:spcAft>
            <a:spcPct val="0"/>
          </a:spcAft>
          <a:buClr>
            <a:schemeClr val="accent1"/>
          </a:buClr>
          <a:buSzTx/>
          <a:buFontTx/>
          <a:buChar char="•"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4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FF"/>
        </a:solidFill>
        <a:ln w="2857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15000"/>
          </a:spcBef>
          <a:spcAft>
            <a:spcPct val="0"/>
          </a:spcAft>
          <a:buClr>
            <a:schemeClr val="accent1"/>
          </a:buClr>
          <a:buSzTx/>
          <a:buFontTx/>
          <a:buChar char="•"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48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SGK.potx</Template>
  <TotalTime>7531</TotalTime>
  <Words>1626</Words>
  <Application>Microsoft Macintosh PowerPoint</Application>
  <PresentationFormat>Diavoorstelling (4:3)</PresentationFormat>
  <Paragraphs>363</Paragraphs>
  <Slides>34</Slides>
  <Notes>14</Notes>
  <HiddenSlides>0</HiddenSlides>
  <MMClips>0</MMClips>
  <ScaleCrop>false</ScaleCrop>
  <HeadingPairs>
    <vt:vector size="6" baseType="variant">
      <vt:variant>
        <vt:lpstr>Ontwerpsjabloon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6" baseType="lpstr">
      <vt:lpstr>Master SGK</vt:lpstr>
      <vt:lpstr>Picture</vt:lpstr>
      <vt:lpstr>Dia 1</vt:lpstr>
      <vt:lpstr>Quick view on EU history of social security</vt:lpstr>
      <vt:lpstr>We’re getting closer….</vt:lpstr>
      <vt:lpstr>Beginning of institutionalised social security</vt:lpstr>
      <vt:lpstr>Beginning of institutionalised social security</vt:lpstr>
      <vt:lpstr>Beginning of institutionalised social security</vt:lpstr>
      <vt:lpstr>Dia 7</vt:lpstr>
      <vt:lpstr>Dia 8</vt:lpstr>
      <vt:lpstr>Initial concept and basis social security continental Western-Europe 1950-1980</vt:lpstr>
      <vt:lpstr>Dia 10</vt:lpstr>
      <vt:lpstr>Subjects</vt:lpstr>
      <vt:lpstr>Size of EU countries</vt:lpstr>
      <vt:lpstr>Many differences in Europe</vt:lpstr>
      <vt:lpstr>Gross Domestic Product per head</vt:lpstr>
      <vt:lpstr>Minimum wages 1/1/2009</vt:lpstr>
      <vt:lpstr>4 economic models (A. Sapir)</vt:lpstr>
      <vt:lpstr>Nordic model</vt:lpstr>
      <vt:lpstr>Rhineland model</vt:lpstr>
      <vt:lpstr>Anglo-Saxon model</vt:lpstr>
      <vt:lpstr>Mediterranean model </vt:lpstr>
      <vt:lpstr>Models’ Performances</vt:lpstr>
      <vt:lpstr>Dia 22</vt:lpstr>
      <vt:lpstr>Dia 23</vt:lpstr>
      <vt:lpstr>Dia 24</vt:lpstr>
      <vt:lpstr>GDP cp pc 1970-2008</vt:lpstr>
      <vt:lpstr>Where does Turkey stand?</vt:lpstr>
      <vt:lpstr>Employment</vt:lpstr>
      <vt:lpstr>Economic growth</vt:lpstr>
      <vt:lpstr>Taxation</vt:lpstr>
      <vt:lpstr>Exercise 1</vt:lpstr>
      <vt:lpstr>Dia 31</vt:lpstr>
      <vt:lpstr>Who profits most from EU?</vt:lpstr>
      <vt:lpstr>Dia 33</vt:lpstr>
      <vt:lpstr>Dia 34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Henry Leerentveld</dc:creator>
  <cp:lastModifiedBy>Henry Leerentveld</cp:lastModifiedBy>
  <cp:revision>15</cp:revision>
  <cp:lastPrinted>2010-06-21T07:58:04Z</cp:lastPrinted>
  <dcterms:created xsi:type="dcterms:W3CDTF">2010-09-24T10:39:23Z</dcterms:created>
  <dcterms:modified xsi:type="dcterms:W3CDTF">2010-09-24T10:53:39Z</dcterms:modified>
</cp:coreProperties>
</file>