
<file path=[Content_Types].xml><?xml version="1.0" encoding="utf-8"?>
<Types xmlns="http://schemas.openxmlformats.org/package/2006/content-types">
  <Override PartName="/ppt/charts/chart13.xml" ContentType="application/vnd.openxmlformats-officedocument.drawingml.chart+xml"/>
  <Default Extension="rels" ContentType="application/vnd.openxmlformats-package.relationships+xml"/>
  <Override PartName="/ppt/slides/slide14.xml" ContentType="application/vnd.openxmlformats-officedocument.presentationml.slide+xml"/>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charts/chart5.xml" ContentType="application/vnd.openxmlformats-officedocument.drawingml.chart+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charts/chart12.xml" ContentType="application/vnd.openxmlformats-officedocument.drawingml.chart+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slides/slide27.xml" ContentType="application/vnd.openxmlformats-officedocument.presentationml.slide+xml"/>
  <Override PartName="/ppt/charts/chart4.xml" ContentType="application/vnd.openxmlformats-officedocument.drawingml.chart+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slides/slide19.xml" ContentType="application/vnd.openxmlformats-officedocument.presentationml.slide+xml"/>
  <Override PartName="/ppt/charts/chart11.xml" ContentType="application/vnd.openxmlformats-officedocument.drawingml.chart+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charts/chart3.xml" ContentType="application/vnd.openxmlformats-officedocument.drawingml.chart+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charts/chart10.xml" ContentType="application/vnd.openxmlformats-officedocument.drawingml.chart+xml"/>
  <Override PartName="/ppt/slideLayouts/slideLayout3.xml" ContentType="application/vnd.openxmlformats-officedocument.presentationml.slideLayout+xml"/>
  <Override PartName="/ppt/slides/slide11.xml" ContentType="application/vnd.openxmlformats-officedocument.presentationml.slide+xml"/>
  <Override PartName="/ppt/charts/chart9.xml" ContentType="application/vnd.openxmlformats-officedocument.drawingml.chart+xml"/>
  <Override PartName="/ppt/slides/slide42.xml" ContentType="application/vnd.openxmlformats-officedocument.presentationml.slide+xml"/>
  <Override PartName="/ppt/slides/slide25.xml" ContentType="application/vnd.openxmlformats-officedocument.presentationml.slide+xml"/>
  <Override PartName="/ppt/charts/chart2.xml" ContentType="application/vnd.openxmlformats-officedocument.drawingml.chart+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Default Extension="wmf" ContentType="image/x-wmf"/>
  <Override PartName="/docProps/app.xml" ContentType="application/vnd.openxmlformats-officedocument.extended-properties+xml"/>
  <Override PartName="/ppt/slides/slide41.xml" ContentType="application/vnd.openxmlformats-officedocument.presentationml.slide+xml"/>
  <Override PartName="/ppt/charts/chart8.xml" ContentType="application/vnd.openxmlformats-officedocument.drawingml.chart+xml"/>
  <Override PartName="/ppt/slides/slide24.xml" ContentType="application/vnd.openxmlformats-officedocument.presentationml.slide+xml"/>
  <Override PartName="/ppt/charts/chart1.xml" ContentType="application/vnd.openxmlformats-officedocument.drawingml.chart+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charts/chart15.xml" ContentType="application/vnd.openxmlformats-officedocument.drawingml.char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viewProps.xml" ContentType="application/vnd.openxmlformats-officedocument.presentationml.viewProps+xml"/>
  <Default Extension="jpeg" ContentType="image/jpeg"/>
  <Override PartName="/ppt/notesSlides/notesSlide3.xml" ContentType="application/vnd.openxmlformats-officedocument.presentationml.notesSlide+xml"/>
  <Override PartName="/ppt/charts/chart7.xml" ContentType="application/vnd.openxmlformats-officedocument.drawingml.chart+xml"/>
  <Override PartName="/ppt/theme/theme2.xml" ContentType="application/vnd.openxmlformats-officedocument.theme+xml"/>
  <Override PartName="/ppt/slides/slide40.xml" ContentType="application/vnd.openxmlformats-officedocument.presentationml.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charts/chart14.xml" ContentType="application/vnd.openxmlformats-officedocument.drawingml.char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charts/chart6.xml" ContentType="application/vnd.openxmlformats-officedocument.drawingml.chart+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Lst>
  <p:notesMasterIdLst>
    <p:notesMasterId r:id="rId46"/>
  </p:notesMasterIdLst>
  <p:sldIdLst>
    <p:sldId id="256" r:id="rId2"/>
    <p:sldId id="258" r:id="rId3"/>
    <p:sldId id="259" r:id="rId4"/>
    <p:sldId id="260" r:id="rId5"/>
    <p:sldId id="261" r:id="rId6"/>
    <p:sldId id="262" r:id="rId7"/>
    <p:sldId id="263" r:id="rId8"/>
    <p:sldId id="264" r:id="rId9"/>
    <p:sldId id="275" r:id="rId10"/>
    <p:sldId id="265" r:id="rId11"/>
    <p:sldId id="266" r:id="rId12"/>
    <p:sldId id="267" r:id="rId13"/>
    <p:sldId id="268" r:id="rId14"/>
    <p:sldId id="274" r:id="rId15"/>
    <p:sldId id="273" r:id="rId16"/>
    <p:sldId id="269" r:id="rId17"/>
    <p:sldId id="270" r:id="rId18"/>
    <p:sldId id="272"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301"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9144000" cy="6858000" type="screen4x3"/>
  <p:notesSz cx="6858000" cy="9144000"/>
  <p:defaultTextStyle>
    <a:defPPr>
      <a:defRPr lang="en-US"/>
    </a:defPPr>
    <a:lvl1pPr algn="l" rtl="0" eaLnBrk="0" fontAlgn="base" hangingPunct="0">
      <a:spcBef>
        <a:spcPct val="15000"/>
      </a:spcBef>
      <a:spcAft>
        <a:spcPct val="0"/>
      </a:spcAft>
      <a:buClr>
        <a:schemeClr val="accent1"/>
      </a:buClr>
      <a:buChar char="•"/>
      <a:defRPr sz="4000" kern="1200">
        <a:solidFill>
          <a:schemeClr val="tx1"/>
        </a:solidFill>
        <a:latin typeface="Helvetica" charset="0"/>
        <a:ea typeface="Arial" charset="0"/>
        <a:cs typeface="Arial" charset="0"/>
      </a:defRPr>
    </a:lvl1pPr>
    <a:lvl2pPr marL="457200" algn="l" rtl="0" eaLnBrk="0" fontAlgn="base" hangingPunct="0">
      <a:spcBef>
        <a:spcPct val="15000"/>
      </a:spcBef>
      <a:spcAft>
        <a:spcPct val="0"/>
      </a:spcAft>
      <a:buClr>
        <a:schemeClr val="accent1"/>
      </a:buClr>
      <a:buChar char="•"/>
      <a:defRPr sz="4000" kern="1200">
        <a:solidFill>
          <a:schemeClr val="tx1"/>
        </a:solidFill>
        <a:latin typeface="Helvetica" charset="0"/>
        <a:ea typeface="Arial" charset="0"/>
        <a:cs typeface="Arial" charset="0"/>
      </a:defRPr>
    </a:lvl2pPr>
    <a:lvl3pPr marL="914400" algn="l" rtl="0" eaLnBrk="0" fontAlgn="base" hangingPunct="0">
      <a:spcBef>
        <a:spcPct val="15000"/>
      </a:spcBef>
      <a:spcAft>
        <a:spcPct val="0"/>
      </a:spcAft>
      <a:buClr>
        <a:schemeClr val="accent1"/>
      </a:buClr>
      <a:buChar char="•"/>
      <a:defRPr sz="4000" kern="1200">
        <a:solidFill>
          <a:schemeClr val="tx1"/>
        </a:solidFill>
        <a:latin typeface="Helvetica" charset="0"/>
        <a:ea typeface="Arial" charset="0"/>
        <a:cs typeface="Arial" charset="0"/>
      </a:defRPr>
    </a:lvl3pPr>
    <a:lvl4pPr marL="1371600" algn="l" rtl="0" eaLnBrk="0" fontAlgn="base" hangingPunct="0">
      <a:spcBef>
        <a:spcPct val="15000"/>
      </a:spcBef>
      <a:spcAft>
        <a:spcPct val="0"/>
      </a:spcAft>
      <a:buClr>
        <a:schemeClr val="accent1"/>
      </a:buClr>
      <a:buChar char="•"/>
      <a:defRPr sz="4000" kern="1200">
        <a:solidFill>
          <a:schemeClr val="tx1"/>
        </a:solidFill>
        <a:latin typeface="Helvetica" charset="0"/>
        <a:ea typeface="Arial" charset="0"/>
        <a:cs typeface="Arial" charset="0"/>
      </a:defRPr>
    </a:lvl4pPr>
    <a:lvl5pPr marL="1828800" algn="l" rtl="0" eaLnBrk="0" fontAlgn="base" hangingPunct="0">
      <a:spcBef>
        <a:spcPct val="15000"/>
      </a:spcBef>
      <a:spcAft>
        <a:spcPct val="0"/>
      </a:spcAft>
      <a:buClr>
        <a:schemeClr val="accent1"/>
      </a:buClr>
      <a:buChar char="•"/>
      <a:defRPr sz="4000" kern="1200">
        <a:solidFill>
          <a:schemeClr val="tx1"/>
        </a:solidFill>
        <a:latin typeface="Helvetica" charset="0"/>
        <a:ea typeface="Arial" charset="0"/>
        <a:cs typeface="Arial" charset="0"/>
      </a:defRPr>
    </a:lvl5pPr>
    <a:lvl6pPr marL="2286000" algn="l" defTabSz="457200" rtl="0" eaLnBrk="1" latinLnBrk="0" hangingPunct="1">
      <a:defRPr sz="4000" kern="1200">
        <a:solidFill>
          <a:schemeClr val="tx1"/>
        </a:solidFill>
        <a:latin typeface="Helvetica" charset="0"/>
        <a:ea typeface="Arial" charset="0"/>
        <a:cs typeface="Arial" charset="0"/>
      </a:defRPr>
    </a:lvl6pPr>
    <a:lvl7pPr marL="2743200" algn="l" defTabSz="457200" rtl="0" eaLnBrk="1" latinLnBrk="0" hangingPunct="1">
      <a:defRPr sz="4000" kern="1200">
        <a:solidFill>
          <a:schemeClr val="tx1"/>
        </a:solidFill>
        <a:latin typeface="Helvetica" charset="0"/>
        <a:ea typeface="Arial" charset="0"/>
        <a:cs typeface="Arial" charset="0"/>
      </a:defRPr>
    </a:lvl7pPr>
    <a:lvl8pPr marL="3200400" algn="l" defTabSz="457200" rtl="0" eaLnBrk="1" latinLnBrk="0" hangingPunct="1">
      <a:defRPr sz="4000" kern="1200">
        <a:solidFill>
          <a:schemeClr val="tx1"/>
        </a:solidFill>
        <a:latin typeface="Helvetica" charset="0"/>
        <a:ea typeface="Arial" charset="0"/>
        <a:cs typeface="Arial" charset="0"/>
      </a:defRPr>
    </a:lvl8pPr>
    <a:lvl9pPr marL="3657600" algn="l" defTabSz="457200" rtl="0" eaLnBrk="1" latinLnBrk="0" hangingPunct="1">
      <a:defRPr sz="4000" kern="1200">
        <a:solidFill>
          <a:schemeClr val="tx1"/>
        </a:solidFill>
        <a:latin typeface="Helvetica"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646B2"/>
    <a:srgbClr val="215DB8"/>
    <a:srgbClr val="000000"/>
    <a:srgbClr val="1658B2"/>
    <a:srgbClr val="AFCDF5"/>
    <a:srgbClr val="143F86"/>
    <a:srgbClr val="D6EA14"/>
    <a:srgbClr val="F0E50E"/>
  </p:clrMru>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8" d="100"/>
          <a:sy n="98" d="100"/>
        </p:scale>
        <p:origin x="-49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henry:Documents:SGK:Spreadsheets:4.%20Social%20security%20Europe.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henry:Documents:SGK:Spreadsheets:4.%20Social%20security%20Europ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henry:Documents:Social%20security%20Europe%20II.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henry:Documents:Social%20security%20Europe%20II.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henry:Downloads:Arbeidsrekeningen_31051013563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nl-NL"/>
  <c:style val="18"/>
  <c:chart>
    <c:view3D>
      <c:rAngAx val="1"/>
    </c:view3D>
    <c:plotArea>
      <c:layout/>
      <c:bar3DChart>
        <c:barDir val="col"/>
        <c:grouping val="clustered"/>
        <c:ser>
          <c:idx val="0"/>
          <c:order val="0"/>
          <c:tx>
            <c:strRef>
              <c:f>'Expenditures SS'!$B$2</c:f>
              <c:strCache>
                <c:ptCount val="1"/>
                <c:pt idx="0">
                  <c:v>1960</c:v>
                </c:pt>
              </c:strCache>
            </c:strRef>
          </c:tx>
          <c:cat>
            <c:strRef>
              <c:f>'Expenditures SS'!$A$3:$A$8</c:f>
              <c:strCache>
                <c:ptCount val="6"/>
                <c:pt idx="0">
                  <c:v>Austria</c:v>
                </c:pt>
                <c:pt idx="1">
                  <c:v>Belgium</c:v>
                </c:pt>
                <c:pt idx="2">
                  <c:v>France</c:v>
                </c:pt>
                <c:pt idx="3">
                  <c:v>Germany</c:v>
                </c:pt>
                <c:pt idx="4">
                  <c:v>Italy</c:v>
                </c:pt>
                <c:pt idx="5">
                  <c:v>Netherlands</c:v>
                </c:pt>
              </c:strCache>
            </c:strRef>
          </c:cat>
          <c:val>
            <c:numRef>
              <c:f>'Expenditures SS'!$B$3:$B$8</c:f>
              <c:numCache>
                <c:formatCode>General</c:formatCode>
                <c:ptCount val="6"/>
                <c:pt idx="0">
                  <c:v>12.9</c:v>
                </c:pt>
                <c:pt idx="1">
                  <c:v>11.3</c:v>
                </c:pt>
                <c:pt idx="2">
                  <c:v>13.5</c:v>
                </c:pt>
                <c:pt idx="3">
                  <c:v>12.0</c:v>
                </c:pt>
                <c:pt idx="4">
                  <c:v>9.8</c:v>
                </c:pt>
                <c:pt idx="5">
                  <c:v>10.4</c:v>
                </c:pt>
              </c:numCache>
            </c:numRef>
          </c:val>
        </c:ser>
        <c:ser>
          <c:idx val="2"/>
          <c:order val="1"/>
          <c:val>
            <c:numRef>
              <c:f>'Expenditures SS'!$D$3:$D$8</c:f>
              <c:numCache>
                <c:formatCode>General</c:formatCode>
                <c:ptCount val="6"/>
              </c:numCache>
            </c:numRef>
          </c:val>
        </c:ser>
        <c:shape val="box"/>
        <c:axId val="533250888"/>
        <c:axId val="533254184"/>
        <c:axId val="0"/>
      </c:bar3DChart>
      <c:catAx>
        <c:axId val="533250888"/>
        <c:scaling>
          <c:orientation val="minMax"/>
        </c:scaling>
        <c:axPos val="b"/>
        <c:tickLblPos val="nextTo"/>
        <c:crossAx val="533254184"/>
        <c:crosses val="autoZero"/>
        <c:auto val="1"/>
        <c:lblAlgn val="ctr"/>
        <c:lblOffset val="100"/>
      </c:catAx>
      <c:valAx>
        <c:axId val="533254184"/>
        <c:scaling>
          <c:orientation val="minMax"/>
          <c:max val="25.0"/>
        </c:scaling>
        <c:axPos val="l"/>
        <c:majorGridlines/>
        <c:numFmt formatCode="General" sourceLinked="1"/>
        <c:tickLblPos val="nextTo"/>
        <c:crossAx val="533250888"/>
        <c:crosses val="autoZero"/>
        <c:crossBetween val="between"/>
      </c:valAx>
    </c:plotArea>
    <c:plotVisOnly val="1"/>
  </c:chart>
  <c:spPr>
    <a:ln>
      <a:solidFill>
        <a:schemeClr val="accent4">
          <a:lumMod val="50000"/>
          <a:lumOff val="50000"/>
        </a:schemeClr>
      </a:solidFill>
    </a:ln>
    <a:effectLst>
      <a:outerShdw blurRad="50800" dist="38100" dir="2700000" algn="tl" rotWithShape="0">
        <a:schemeClr val="tx1">
          <a:alpha val="43000"/>
        </a:schemeClr>
      </a:outerShdw>
    </a:effectLst>
  </c:sp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dirty="0"/>
              <a:t>Full time and part time</a:t>
            </a:r>
            <a:r>
              <a:rPr lang="nl-NL" dirty="0" smtClean="0"/>
              <a:t> </a:t>
            </a:r>
            <a:r>
              <a:rPr lang="nl-NL" dirty="0" err="1" smtClean="0"/>
              <a:t>work</a:t>
            </a:r>
            <a:endParaRPr lang="nl-NL" dirty="0" smtClean="0"/>
          </a:p>
          <a:p>
            <a:pPr>
              <a:defRPr/>
            </a:pPr>
            <a:r>
              <a:rPr lang="nl-NL" sz="1200" b="0" dirty="0"/>
              <a:t>Men</a:t>
            </a:r>
            <a:r>
              <a:rPr lang="nl-NL" sz="1200" b="0" baseline="0" dirty="0"/>
              <a:t> &amp; </a:t>
            </a:r>
            <a:r>
              <a:rPr lang="nl-NL" sz="1200" b="0" baseline="0" dirty="0" err="1"/>
              <a:t>women</a:t>
            </a:r>
            <a:r>
              <a:rPr lang="nl-NL" sz="1200" b="0" baseline="0" dirty="0"/>
              <a:t>, </a:t>
            </a:r>
            <a:r>
              <a:rPr lang="nl-NL" sz="1200" b="0" dirty="0"/>
              <a:t>CBS </a:t>
            </a:r>
            <a:r>
              <a:rPr lang="nl-NL" sz="1200" b="0" dirty="0" err="1"/>
              <a:t>Netherlands</a:t>
            </a:r>
            <a:r>
              <a:rPr lang="nl-NL" sz="1200" b="0" dirty="0"/>
              <a:t>, index 2000</a:t>
            </a:r>
            <a:r>
              <a:rPr lang="nl-NL" sz="1200" b="0" baseline="0" dirty="0"/>
              <a:t> = 100</a:t>
            </a:r>
            <a:endParaRPr lang="nl-NL" sz="1200" b="0" dirty="0"/>
          </a:p>
        </c:rich>
      </c:tx>
    </c:title>
    <c:plotArea>
      <c:layout/>
      <c:lineChart>
        <c:grouping val="standard"/>
        <c:ser>
          <c:idx val="0"/>
          <c:order val="0"/>
          <c:tx>
            <c:strRef>
              <c:f>Data!$U$10</c:f>
              <c:strCache>
                <c:ptCount val="1"/>
                <c:pt idx="0">
                  <c:v>Full Time</c:v>
                </c:pt>
              </c:strCache>
            </c:strRef>
          </c:tx>
          <c:spPr>
            <a:ln>
              <a:solidFill>
                <a:srgbClr val="FF0000"/>
              </a:solidFill>
            </a:ln>
          </c:spPr>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Data!$U$11:$U$32</c:f>
              <c:numCache>
                <c:formatCode>0</c:formatCode>
                <c:ptCount val="22"/>
                <c:pt idx="0">
                  <c:v>83.25704649482053</c:v>
                </c:pt>
                <c:pt idx="1">
                  <c:v>84.65430016863397</c:v>
                </c:pt>
                <c:pt idx="2">
                  <c:v>86.89472416285233</c:v>
                </c:pt>
                <c:pt idx="3">
                  <c:v>89.44832570464947</c:v>
                </c:pt>
                <c:pt idx="4">
                  <c:v>90.941941700795</c:v>
                </c:pt>
                <c:pt idx="5">
                  <c:v>91.92965550469766</c:v>
                </c:pt>
                <c:pt idx="6">
                  <c:v>91.42375331245465</c:v>
                </c:pt>
                <c:pt idx="7">
                  <c:v>90.82148879787992</c:v>
                </c:pt>
                <c:pt idx="8">
                  <c:v>91.7610214406167</c:v>
                </c:pt>
                <c:pt idx="9">
                  <c:v>92.33919537460851</c:v>
                </c:pt>
                <c:pt idx="10">
                  <c:v>94.2182606600819</c:v>
                </c:pt>
                <c:pt idx="11">
                  <c:v>96.84413394362803</c:v>
                </c:pt>
                <c:pt idx="12">
                  <c:v>98.98819561551433</c:v>
                </c:pt>
                <c:pt idx="13">
                  <c:v>100.0</c:v>
                </c:pt>
                <c:pt idx="14">
                  <c:v>101.0118043844857</c:v>
                </c:pt>
                <c:pt idx="15">
                  <c:v>98.86774271259922</c:v>
                </c:pt>
                <c:pt idx="16">
                  <c:v>96.89231510479392</c:v>
                </c:pt>
                <c:pt idx="17">
                  <c:v>93.35099975909418</c:v>
                </c:pt>
                <c:pt idx="18">
                  <c:v>90.74921705613104</c:v>
                </c:pt>
                <c:pt idx="19">
                  <c:v>92.05010840761261</c:v>
                </c:pt>
                <c:pt idx="20">
                  <c:v>93.73644904842205</c:v>
                </c:pt>
                <c:pt idx="21">
                  <c:v>94.65189111057566</c:v>
                </c:pt>
              </c:numCache>
            </c:numRef>
          </c:val>
        </c:ser>
        <c:ser>
          <c:idx val="1"/>
          <c:order val="1"/>
          <c:tx>
            <c:strRef>
              <c:f>Data!$X$10</c:f>
              <c:strCache>
                <c:ptCount val="1"/>
                <c:pt idx="0">
                  <c:v>Part Time</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Data!$X$11:$X$32</c:f>
              <c:numCache>
                <c:formatCode>0</c:formatCode>
                <c:ptCount val="22"/>
                <c:pt idx="0">
                  <c:v>62.00122774708409</c:v>
                </c:pt>
                <c:pt idx="1">
                  <c:v>63.78146101903003</c:v>
                </c:pt>
                <c:pt idx="2">
                  <c:v>66.02209944751381</c:v>
                </c:pt>
                <c:pt idx="3">
                  <c:v>69.21424186617556</c:v>
                </c:pt>
                <c:pt idx="4">
                  <c:v>71.05586249232651</c:v>
                </c:pt>
                <c:pt idx="5">
                  <c:v>72.8974831184776</c:v>
                </c:pt>
                <c:pt idx="6">
                  <c:v>73.84898710865549</c:v>
                </c:pt>
                <c:pt idx="7">
                  <c:v>75.62922038060158</c:v>
                </c:pt>
                <c:pt idx="8">
                  <c:v>78.82136279926335</c:v>
                </c:pt>
                <c:pt idx="9">
                  <c:v>82.87292817679544</c:v>
                </c:pt>
                <c:pt idx="10">
                  <c:v>86.7403314917127</c:v>
                </c:pt>
                <c:pt idx="11">
                  <c:v>91.03744628606507</c:v>
                </c:pt>
                <c:pt idx="12">
                  <c:v>95.70288520564763</c:v>
                </c:pt>
                <c:pt idx="13">
                  <c:v>100.0</c:v>
                </c:pt>
                <c:pt idx="14">
                  <c:v>103.3149171270718</c:v>
                </c:pt>
                <c:pt idx="15">
                  <c:v>107.5199508901166</c:v>
                </c:pt>
                <c:pt idx="16">
                  <c:v>108.5942295887047</c:v>
                </c:pt>
                <c:pt idx="17">
                  <c:v>110.4051565377532</c:v>
                </c:pt>
                <c:pt idx="18">
                  <c:v>114.487415592388</c:v>
                </c:pt>
                <c:pt idx="19">
                  <c:v>116.7894413750767</c:v>
                </c:pt>
                <c:pt idx="20">
                  <c:v>121.2400245549417</c:v>
                </c:pt>
                <c:pt idx="21">
                  <c:v>124.1252302025783</c:v>
                </c:pt>
              </c:numCache>
            </c:numRef>
          </c:val>
        </c:ser>
        <c:marker val="1"/>
        <c:axId val="532955096"/>
        <c:axId val="532945384"/>
      </c:lineChart>
      <c:catAx>
        <c:axId val="532955096"/>
        <c:scaling>
          <c:orientation val="minMax"/>
        </c:scaling>
        <c:axPos val="b"/>
        <c:tickLblPos val="nextTo"/>
        <c:txPr>
          <a:bodyPr rot="-5400000" vert="horz"/>
          <a:lstStyle/>
          <a:p>
            <a:pPr>
              <a:defRPr/>
            </a:pPr>
            <a:endParaRPr lang="nl-NL"/>
          </a:p>
        </c:txPr>
        <c:crossAx val="532945384"/>
        <c:crosses val="autoZero"/>
        <c:auto val="1"/>
        <c:lblAlgn val="ctr"/>
        <c:lblOffset val="100"/>
      </c:catAx>
      <c:valAx>
        <c:axId val="532945384"/>
        <c:scaling>
          <c:orientation val="minMax"/>
          <c:min val="60.0"/>
        </c:scaling>
        <c:axPos val="l"/>
        <c:majorGridlines/>
        <c:numFmt formatCode="0" sourceLinked="1"/>
        <c:tickLblPos val="nextTo"/>
        <c:crossAx val="532955096"/>
        <c:crosses val="autoZero"/>
        <c:crossBetween val="between"/>
      </c:valAx>
    </c:plotArea>
    <c:legend>
      <c:legendPos val="r"/>
    </c:legend>
    <c:plotVisOnly val="1"/>
  </c:chart>
  <c:spPr>
    <a:ln>
      <a:solidFill>
        <a:schemeClr val="bg2"/>
      </a:solidFill>
    </a:ln>
  </c:sp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dirty="0"/>
              <a:t>Full time and part time</a:t>
            </a:r>
            <a:r>
              <a:rPr lang="nl-NL" dirty="0" smtClean="0"/>
              <a:t> </a:t>
            </a:r>
            <a:r>
              <a:rPr lang="nl-NL" dirty="0" err="1" smtClean="0"/>
              <a:t>work</a:t>
            </a:r>
            <a:endParaRPr lang="nl-NL" dirty="0" smtClean="0"/>
          </a:p>
          <a:p>
            <a:pPr>
              <a:defRPr/>
            </a:pPr>
            <a:r>
              <a:rPr lang="nl-NL" sz="1200" b="0" dirty="0"/>
              <a:t>Men</a:t>
            </a:r>
            <a:r>
              <a:rPr lang="nl-NL" sz="1200" b="0" baseline="0" dirty="0"/>
              <a:t>, </a:t>
            </a:r>
            <a:r>
              <a:rPr lang="nl-NL" sz="1200" b="0" dirty="0"/>
              <a:t>CBS </a:t>
            </a:r>
            <a:r>
              <a:rPr lang="nl-NL" sz="1200" b="0" dirty="0" err="1"/>
              <a:t>Netherlands</a:t>
            </a:r>
            <a:r>
              <a:rPr lang="nl-NL" sz="1200" b="0" dirty="0"/>
              <a:t>, index 2000</a:t>
            </a:r>
            <a:r>
              <a:rPr lang="nl-NL" sz="1200" b="0" baseline="0" dirty="0"/>
              <a:t> = 100</a:t>
            </a:r>
            <a:endParaRPr lang="nl-NL" sz="1200" b="0" dirty="0"/>
          </a:p>
        </c:rich>
      </c:tx>
    </c:title>
    <c:plotArea>
      <c:layout/>
      <c:lineChart>
        <c:grouping val="standard"/>
        <c:ser>
          <c:idx val="0"/>
          <c:order val="0"/>
          <c:tx>
            <c:strRef>
              <c:f>Data!$V$10</c:f>
              <c:strCache>
                <c:ptCount val="1"/>
                <c:pt idx="0">
                  <c:v>FT men</c:v>
                </c:pt>
              </c:strCache>
            </c:strRef>
          </c:tx>
          <c:spPr>
            <a:ln>
              <a:solidFill>
                <a:srgbClr val="FF0000"/>
              </a:solidFill>
            </a:ln>
          </c:spPr>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Data!$V$11:$V$32</c:f>
              <c:numCache>
                <c:formatCode>0</c:formatCode>
                <c:ptCount val="22"/>
                <c:pt idx="0">
                  <c:v>89.39108600125548</c:v>
                </c:pt>
                <c:pt idx="1">
                  <c:v>90.80351537978655</c:v>
                </c:pt>
                <c:pt idx="2">
                  <c:v>92.46704331450094</c:v>
                </c:pt>
                <c:pt idx="3">
                  <c:v>94.72693032015059</c:v>
                </c:pt>
                <c:pt idx="4">
                  <c:v>95.57438794726923</c:v>
                </c:pt>
                <c:pt idx="5">
                  <c:v>95.82548650345245</c:v>
                </c:pt>
                <c:pt idx="6">
                  <c:v>94.72693032015059</c:v>
                </c:pt>
                <c:pt idx="7">
                  <c:v>93.62837413684855</c:v>
                </c:pt>
                <c:pt idx="8">
                  <c:v>93.06340238543628</c:v>
                </c:pt>
                <c:pt idx="9">
                  <c:v>94.06779661016948</c:v>
                </c:pt>
                <c:pt idx="10">
                  <c:v>95.91964846202134</c:v>
                </c:pt>
                <c:pt idx="11">
                  <c:v>97.80288763339604</c:v>
                </c:pt>
                <c:pt idx="12">
                  <c:v>99.18392969240428</c:v>
                </c:pt>
                <c:pt idx="13">
                  <c:v>100.0</c:v>
                </c:pt>
                <c:pt idx="14">
                  <c:v>100.5963590709353</c:v>
                </c:pt>
                <c:pt idx="15">
                  <c:v>98.77589453860629</c:v>
                </c:pt>
                <c:pt idx="16">
                  <c:v>96.98681732580037</c:v>
                </c:pt>
                <c:pt idx="17">
                  <c:v>93.94224733207784</c:v>
                </c:pt>
                <c:pt idx="18">
                  <c:v>92.37288135593212</c:v>
                </c:pt>
                <c:pt idx="19">
                  <c:v>93.18895166352786</c:v>
                </c:pt>
                <c:pt idx="20">
                  <c:v>94.6641556811049</c:v>
                </c:pt>
                <c:pt idx="21">
                  <c:v>95.4802259887006</c:v>
                </c:pt>
              </c:numCache>
            </c:numRef>
          </c:val>
        </c:ser>
        <c:ser>
          <c:idx val="1"/>
          <c:order val="1"/>
          <c:tx>
            <c:strRef>
              <c:f>Data!$Y$10</c:f>
              <c:strCache>
                <c:ptCount val="1"/>
                <c:pt idx="0">
                  <c:v>PT men</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Data!$Y$11:$Y$32</c:f>
              <c:numCache>
                <c:formatCode>0</c:formatCode>
                <c:ptCount val="22"/>
                <c:pt idx="0">
                  <c:v>64.19047619047606</c:v>
                </c:pt>
                <c:pt idx="1">
                  <c:v>66.28571428571427</c:v>
                </c:pt>
                <c:pt idx="2">
                  <c:v>67.14285714285705</c:v>
                </c:pt>
                <c:pt idx="3">
                  <c:v>69.52380952380948</c:v>
                </c:pt>
                <c:pt idx="4">
                  <c:v>70.38095238095238</c:v>
                </c:pt>
                <c:pt idx="5">
                  <c:v>70.66666666666667</c:v>
                </c:pt>
                <c:pt idx="6">
                  <c:v>71.0476190476191</c:v>
                </c:pt>
                <c:pt idx="7">
                  <c:v>72.2857142857143</c:v>
                </c:pt>
                <c:pt idx="8">
                  <c:v>72.7619047619048</c:v>
                </c:pt>
                <c:pt idx="9">
                  <c:v>79.0476190476191</c:v>
                </c:pt>
                <c:pt idx="10">
                  <c:v>83.80952380952381</c:v>
                </c:pt>
                <c:pt idx="11">
                  <c:v>89.52380952380948</c:v>
                </c:pt>
                <c:pt idx="12">
                  <c:v>95.33333333333327</c:v>
                </c:pt>
                <c:pt idx="13">
                  <c:v>100.0</c:v>
                </c:pt>
                <c:pt idx="14">
                  <c:v>102.6666666666667</c:v>
                </c:pt>
                <c:pt idx="15">
                  <c:v>106.2857142857143</c:v>
                </c:pt>
                <c:pt idx="16">
                  <c:v>106.4761904761905</c:v>
                </c:pt>
                <c:pt idx="17">
                  <c:v>108.4761904761905</c:v>
                </c:pt>
                <c:pt idx="18">
                  <c:v>111.7142857142857</c:v>
                </c:pt>
                <c:pt idx="19">
                  <c:v>117.3333333333333</c:v>
                </c:pt>
                <c:pt idx="20">
                  <c:v>122.9523809523809</c:v>
                </c:pt>
                <c:pt idx="21">
                  <c:v>126.0</c:v>
                </c:pt>
              </c:numCache>
            </c:numRef>
          </c:val>
        </c:ser>
        <c:marker val="1"/>
        <c:axId val="532908152"/>
        <c:axId val="532898472"/>
      </c:lineChart>
      <c:catAx>
        <c:axId val="532908152"/>
        <c:scaling>
          <c:orientation val="minMax"/>
        </c:scaling>
        <c:axPos val="b"/>
        <c:tickLblPos val="nextTo"/>
        <c:txPr>
          <a:bodyPr rot="-5400000" vert="horz"/>
          <a:lstStyle/>
          <a:p>
            <a:pPr>
              <a:defRPr/>
            </a:pPr>
            <a:endParaRPr lang="nl-NL"/>
          </a:p>
        </c:txPr>
        <c:crossAx val="532898472"/>
        <c:crosses val="autoZero"/>
        <c:auto val="1"/>
        <c:lblAlgn val="ctr"/>
        <c:lblOffset val="100"/>
      </c:catAx>
      <c:valAx>
        <c:axId val="532898472"/>
        <c:scaling>
          <c:orientation val="minMax"/>
          <c:min val="60.0"/>
        </c:scaling>
        <c:axPos val="l"/>
        <c:majorGridlines/>
        <c:numFmt formatCode="0" sourceLinked="1"/>
        <c:tickLblPos val="nextTo"/>
        <c:crossAx val="532908152"/>
        <c:crosses val="autoZero"/>
        <c:crossBetween val="between"/>
      </c:valAx>
    </c:plotArea>
    <c:legend>
      <c:legendPos val="r"/>
    </c:legend>
    <c:plotVisOnly val="1"/>
  </c:chart>
  <c:spPr>
    <a:ln>
      <a:solidFill>
        <a:schemeClr val="bg2"/>
      </a:solidFill>
    </a:ln>
  </c:sp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dirty="0"/>
              <a:t>Full time and part time</a:t>
            </a:r>
            <a:r>
              <a:rPr lang="nl-NL" dirty="0" smtClean="0"/>
              <a:t> </a:t>
            </a:r>
            <a:r>
              <a:rPr lang="nl-NL" dirty="0" err="1" smtClean="0"/>
              <a:t>work</a:t>
            </a:r>
            <a:r>
              <a:rPr lang="nl-NL" sz="1200" b="0" baseline="0" dirty="0" smtClean="0"/>
              <a:t> </a:t>
            </a:r>
            <a:r>
              <a:rPr lang="nl-NL" sz="1200" b="0" baseline="0" dirty="0" err="1"/>
              <a:t>Women</a:t>
            </a:r>
            <a:r>
              <a:rPr lang="nl-NL" sz="1200" b="0" baseline="0" dirty="0"/>
              <a:t>, </a:t>
            </a:r>
            <a:r>
              <a:rPr lang="nl-NL" sz="1200" b="0" dirty="0"/>
              <a:t>CBS </a:t>
            </a:r>
            <a:r>
              <a:rPr lang="nl-NL" sz="1200" b="0" dirty="0" err="1"/>
              <a:t>Netherlands</a:t>
            </a:r>
            <a:r>
              <a:rPr lang="nl-NL" sz="1200" b="0" dirty="0"/>
              <a:t>, index 2000</a:t>
            </a:r>
            <a:r>
              <a:rPr lang="nl-NL" sz="1200" b="0" baseline="0" dirty="0"/>
              <a:t> = 100</a:t>
            </a:r>
            <a:endParaRPr lang="nl-NL" sz="1200" b="0" dirty="0"/>
          </a:p>
        </c:rich>
      </c:tx>
    </c:title>
    <c:plotArea>
      <c:layout/>
      <c:lineChart>
        <c:grouping val="standard"/>
        <c:ser>
          <c:idx val="0"/>
          <c:order val="0"/>
          <c:tx>
            <c:strRef>
              <c:f>Data!$W$10</c:f>
              <c:strCache>
                <c:ptCount val="1"/>
                <c:pt idx="0">
                  <c:v>FT women</c:v>
                </c:pt>
              </c:strCache>
            </c:strRef>
          </c:tx>
          <c:spPr>
            <a:ln>
              <a:solidFill>
                <a:srgbClr val="FF0000"/>
              </a:solidFill>
            </a:ln>
          </c:spPr>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Data!$W$11:$W$32</c:f>
              <c:numCache>
                <c:formatCode>0</c:formatCode>
                <c:ptCount val="22"/>
                <c:pt idx="0">
                  <c:v>63.00518134715026</c:v>
                </c:pt>
                <c:pt idx="1">
                  <c:v>64.35233160621758</c:v>
                </c:pt>
                <c:pt idx="2">
                  <c:v>68.4974093264248</c:v>
                </c:pt>
                <c:pt idx="3">
                  <c:v>72.12435233160608</c:v>
                </c:pt>
                <c:pt idx="4">
                  <c:v>75.64766839378238</c:v>
                </c:pt>
                <c:pt idx="5">
                  <c:v>79.17098445595855</c:v>
                </c:pt>
                <c:pt idx="6">
                  <c:v>80.51813471502591</c:v>
                </c:pt>
                <c:pt idx="7">
                  <c:v>81.55440414507772</c:v>
                </c:pt>
                <c:pt idx="8">
                  <c:v>87.35751295336787</c:v>
                </c:pt>
                <c:pt idx="9">
                  <c:v>86.52849740932641</c:v>
                </c:pt>
                <c:pt idx="10">
                  <c:v>88.60103626943005</c:v>
                </c:pt>
                <c:pt idx="11">
                  <c:v>93.67875647668372</c:v>
                </c:pt>
                <c:pt idx="12">
                  <c:v>98.23834196891191</c:v>
                </c:pt>
                <c:pt idx="13">
                  <c:v>100.0</c:v>
                </c:pt>
                <c:pt idx="14">
                  <c:v>102.3834196891192</c:v>
                </c:pt>
                <c:pt idx="15">
                  <c:v>99.17098445595855</c:v>
                </c:pt>
                <c:pt idx="16">
                  <c:v>96.58031088082895</c:v>
                </c:pt>
                <c:pt idx="17">
                  <c:v>91.39896373056995</c:v>
                </c:pt>
                <c:pt idx="18">
                  <c:v>85.38860103626932</c:v>
                </c:pt>
                <c:pt idx="19">
                  <c:v>88.2901554404145</c:v>
                </c:pt>
                <c:pt idx="20">
                  <c:v>90.67357512953355</c:v>
                </c:pt>
                <c:pt idx="21">
                  <c:v>91.91709844559586</c:v>
                </c:pt>
              </c:numCache>
            </c:numRef>
          </c:val>
        </c:ser>
        <c:ser>
          <c:idx val="1"/>
          <c:order val="1"/>
          <c:tx>
            <c:strRef>
              <c:f>Data!$Z$10</c:f>
              <c:strCache>
                <c:ptCount val="1"/>
                <c:pt idx="0">
                  <c:v>PT women</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Data!$Z$11:$Z$32</c:f>
              <c:numCache>
                <c:formatCode>0</c:formatCode>
                <c:ptCount val="22"/>
                <c:pt idx="0">
                  <c:v>60.96014492753623</c:v>
                </c:pt>
                <c:pt idx="1">
                  <c:v>62.59057971014492</c:v>
                </c:pt>
                <c:pt idx="2">
                  <c:v>65.44384057971016</c:v>
                </c:pt>
                <c:pt idx="3">
                  <c:v>69.0670289855073</c:v>
                </c:pt>
                <c:pt idx="4">
                  <c:v>71.37681159420288</c:v>
                </c:pt>
                <c:pt idx="5">
                  <c:v>73.95833333333327</c:v>
                </c:pt>
                <c:pt idx="6">
                  <c:v>75.18115942028985</c:v>
                </c:pt>
                <c:pt idx="7">
                  <c:v>77.21920289855071</c:v>
                </c:pt>
                <c:pt idx="8">
                  <c:v>81.65760869565217</c:v>
                </c:pt>
                <c:pt idx="9">
                  <c:v>84.69202898550724</c:v>
                </c:pt>
                <c:pt idx="10">
                  <c:v>88.13405797101448</c:v>
                </c:pt>
                <c:pt idx="11">
                  <c:v>91.75724637681158</c:v>
                </c:pt>
                <c:pt idx="12">
                  <c:v>95.8786231884058</c:v>
                </c:pt>
                <c:pt idx="13">
                  <c:v>100.0</c:v>
                </c:pt>
                <c:pt idx="14">
                  <c:v>103.5778985507246</c:v>
                </c:pt>
                <c:pt idx="15">
                  <c:v>108.106884057971</c:v>
                </c:pt>
                <c:pt idx="16">
                  <c:v>109.6014492753623</c:v>
                </c:pt>
                <c:pt idx="17">
                  <c:v>111.322463768116</c:v>
                </c:pt>
                <c:pt idx="18">
                  <c:v>115.8061594202898</c:v>
                </c:pt>
                <c:pt idx="19">
                  <c:v>116.5307971014493</c:v>
                </c:pt>
                <c:pt idx="20">
                  <c:v>120.4257246376812</c:v>
                </c:pt>
                <c:pt idx="21">
                  <c:v>123.233695652174</c:v>
                </c:pt>
              </c:numCache>
            </c:numRef>
          </c:val>
        </c:ser>
        <c:marker val="1"/>
        <c:axId val="532854312"/>
        <c:axId val="532857496"/>
      </c:lineChart>
      <c:catAx>
        <c:axId val="532854312"/>
        <c:scaling>
          <c:orientation val="minMax"/>
        </c:scaling>
        <c:axPos val="b"/>
        <c:tickLblPos val="nextTo"/>
        <c:txPr>
          <a:bodyPr rot="-5400000" vert="horz"/>
          <a:lstStyle/>
          <a:p>
            <a:pPr>
              <a:defRPr/>
            </a:pPr>
            <a:endParaRPr lang="nl-NL"/>
          </a:p>
        </c:txPr>
        <c:crossAx val="532857496"/>
        <c:crosses val="autoZero"/>
        <c:auto val="1"/>
        <c:lblAlgn val="ctr"/>
        <c:lblOffset val="100"/>
      </c:catAx>
      <c:valAx>
        <c:axId val="532857496"/>
        <c:scaling>
          <c:orientation val="minMax"/>
          <c:min val="60.0"/>
        </c:scaling>
        <c:axPos val="l"/>
        <c:majorGridlines/>
        <c:numFmt formatCode="0" sourceLinked="1"/>
        <c:tickLblPos val="nextTo"/>
        <c:crossAx val="532854312"/>
        <c:crosses val="autoZero"/>
        <c:crossBetween val="between"/>
      </c:valAx>
    </c:plotArea>
    <c:legend>
      <c:legendPos val="r"/>
    </c:legend>
    <c:plotVisOnly val="1"/>
  </c:chart>
  <c:spPr>
    <a:ln>
      <a:solidFill>
        <a:schemeClr val="bg2"/>
      </a:solidFill>
    </a:ln>
  </c:sp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nl-NL"/>
  <c:style val="18"/>
  <c:chart>
    <c:title>
      <c:tx>
        <c:rich>
          <a:bodyPr/>
          <a:lstStyle/>
          <a:p>
            <a:pPr>
              <a:defRPr/>
            </a:pPr>
            <a:r>
              <a:rPr lang="nl-NL"/>
              <a:t>Proportion full time - part time</a:t>
            </a:r>
          </a:p>
          <a:p>
            <a:pPr>
              <a:defRPr/>
            </a:pPr>
            <a:r>
              <a:rPr lang="nl-NL" sz="1200" b="0"/>
              <a:t>CBS Netherlands</a:t>
            </a:r>
          </a:p>
        </c:rich>
      </c:tx>
      <c:layout>
        <c:manualLayout>
          <c:xMode val="edge"/>
          <c:yMode val="edge"/>
          <c:x val="0.170648731408574"/>
          <c:y val="0.0"/>
        </c:manualLayout>
      </c:layout>
    </c:title>
    <c:plotArea>
      <c:layout>
        <c:manualLayout>
          <c:layoutTarget val="inner"/>
          <c:xMode val="edge"/>
          <c:yMode val="edge"/>
          <c:x val="0.11841469816273"/>
          <c:y val="0.185185185185185"/>
          <c:w val="0.717444006999125"/>
          <c:h val="0.665389690871974"/>
        </c:manualLayout>
      </c:layout>
      <c:areaChart>
        <c:grouping val="percentStacked"/>
        <c:ser>
          <c:idx val="0"/>
          <c:order val="0"/>
          <c:tx>
            <c:strRef>
              <c:f>Data!$AE$10</c:f>
              <c:strCache>
                <c:ptCount val="1"/>
                <c:pt idx="0">
                  <c:v>Full time</c:v>
                </c:pt>
              </c:strCache>
            </c:strRef>
          </c:tx>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Data!$AE$11:$AE$32</c:f>
              <c:numCache>
                <c:formatCode>0.00</c:formatCode>
                <c:ptCount val="22"/>
                <c:pt idx="0">
                  <c:v>0.631117604090577</c:v>
                </c:pt>
                <c:pt idx="1">
                  <c:v>0.628397711015737</c:v>
                </c:pt>
                <c:pt idx="2">
                  <c:v>0.626432789162904</c:v>
                </c:pt>
                <c:pt idx="3">
                  <c:v>0.622151474530831</c:v>
                </c:pt>
                <c:pt idx="4">
                  <c:v>0.619868637110016</c:v>
                </c:pt>
                <c:pt idx="5">
                  <c:v>0.616378614117267</c:v>
                </c:pt>
                <c:pt idx="6">
                  <c:v>0.611998064828253</c:v>
                </c:pt>
                <c:pt idx="7">
                  <c:v>0.60474815527751</c:v>
                </c:pt>
                <c:pt idx="8">
                  <c:v>0.597302806962522</c:v>
                </c:pt>
                <c:pt idx="9">
                  <c:v>0.586713607837135</c:v>
                </c:pt>
                <c:pt idx="10">
                  <c:v>0.580525456434615</c:v>
                </c:pt>
                <c:pt idx="11">
                  <c:v>0.575436587460636</c:v>
                </c:pt>
                <c:pt idx="12">
                  <c:v>0.568562335685623</c:v>
                </c:pt>
                <c:pt idx="13">
                  <c:v>0.560264543123228</c:v>
                </c:pt>
                <c:pt idx="14">
                  <c:v>0.554703003042731</c:v>
                </c:pt>
                <c:pt idx="15">
                  <c:v>0.539503089259892</c:v>
                </c:pt>
                <c:pt idx="16">
                  <c:v>0.532010582010582</c:v>
                </c:pt>
                <c:pt idx="17">
                  <c:v>0.51860278372591</c:v>
                </c:pt>
                <c:pt idx="18">
                  <c:v>0.502467653728158</c:v>
                </c:pt>
                <c:pt idx="19">
                  <c:v>0.501049042748492</c:v>
                </c:pt>
                <c:pt idx="20">
                  <c:v>0.496237724780003</c:v>
                </c:pt>
                <c:pt idx="21">
                  <c:v>0.492788160040135</c:v>
                </c:pt>
              </c:numCache>
            </c:numRef>
          </c:val>
        </c:ser>
        <c:ser>
          <c:idx val="1"/>
          <c:order val="1"/>
          <c:tx>
            <c:strRef>
              <c:f>Data!$AF$10</c:f>
              <c:strCache>
                <c:ptCount val="1"/>
                <c:pt idx="0">
                  <c:v>Part Time</c:v>
                </c:pt>
              </c:strCache>
            </c:strRef>
          </c:tx>
          <c:spPr>
            <a:solidFill>
              <a:srgbClr val="FF6600"/>
            </a:solidFill>
          </c:spP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Data!$AF$11:$AF$32</c:f>
              <c:numCache>
                <c:formatCode>0.00</c:formatCode>
                <c:ptCount val="22"/>
                <c:pt idx="0">
                  <c:v>0.368882395909423</c:v>
                </c:pt>
                <c:pt idx="1">
                  <c:v>0.371602288984263</c:v>
                </c:pt>
                <c:pt idx="2">
                  <c:v>0.373567210837096</c:v>
                </c:pt>
                <c:pt idx="3">
                  <c:v>0.377848525469169</c:v>
                </c:pt>
                <c:pt idx="4">
                  <c:v>0.380131362889983</c:v>
                </c:pt>
                <c:pt idx="5">
                  <c:v>0.383621385882733</c:v>
                </c:pt>
                <c:pt idx="6">
                  <c:v>0.388001935171746</c:v>
                </c:pt>
                <c:pt idx="7">
                  <c:v>0.39525184472249</c:v>
                </c:pt>
                <c:pt idx="8">
                  <c:v>0.402697193037478</c:v>
                </c:pt>
                <c:pt idx="9">
                  <c:v>0.413286392162865</c:v>
                </c:pt>
                <c:pt idx="10">
                  <c:v>0.419474543565385</c:v>
                </c:pt>
                <c:pt idx="11">
                  <c:v>0.424563412539364</c:v>
                </c:pt>
                <c:pt idx="12">
                  <c:v>0.431437664314377</c:v>
                </c:pt>
                <c:pt idx="13">
                  <c:v>0.439735456876771</c:v>
                </c:pt>
                <c:pt idx="14">
                  <c:v>0.445296996957269</c:v>
                </c:pt>
                <c:pt idx="15">
                  <c:v>0.460496910740108</c:v>
                </c:pt>
                <c:pt idx="16">
                  <c:v>0.467989417989418</c:v>
                </c:pt>
                <c:pt idx="17">
                  <c:v>0.48139721627409</c:v>
                </c:pt>
                <c:pt idx="18">
                  <c:v>0.497532346271842</c:v>
                </c:pt>
                <c:pt idx="19">
                  <c:v>0.498950957251508</c:v>
                </c:pt>
                <c:pt idx="20">
                  <c:v>0.503762275219998</c:v>
                </c:pt>
                <c:pt idx="21">
                  <c:v>0.507211839959865</c:v>
                </c:pt>
              </c:numCache>
            </c:numRef>
          </c:val>
        </c:ser>
        <c:axId val="532826568"/>
        <c:axId val="532823016"/>
      </c:areaChart>
      <c:catAx>
        <c:axId val="532826568"/>
        <c:scaling>
          <c:orientation val="minMax"/>
        </c:scaling>
        <c:axPos val="b"/>
        <c:tickLblPos val="nextTo"/>
        <c:crossAx val="532823016"/>
        <c:crosses val="autoZero"/>
        <c:auto val="1"/>
        <c:lblAlgn val="ctr"/>
        <c:lblOffset val="100"/>
      </c:catAx>
      <c:valAx>
        <c:axId val="532823016"/>
        <c:scaling>
          <c:orientation val="minMax"/>
        </c:scaling>
        <c:axPos val="l"/>
        <c:majorGridlines/>
        <c:numFmt formatCode="0%" sourceLinked="1"/>
        <c:tickLblPos val="nextTo"/>
        <c:crossAx val="532826568"/>
        <c:crosses val="autoZero"/>
        <c:crossBetween val="midCat"/>
      </c:valAx>
    </c:plotArea>
    <c:legend>
      <c:legendPos val="r"/>
    </c:legend>
    <c:plotVisOnly val="1"/>
  </c:chart>
  <c:spPr>
    <a:ln>
      <a:solidFill>
        <a:schemeClr val="bg2"/>
      </a:solidFill>
    </a:ln>
  </c:sp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nl-NL"/>
  <c:style val="18"/>
  <c:chart>
    <c:title>
      <c:tx>
        <c:rich>
          <a:bodyPr/>
          <a:lstStyle/>
          <a:p>
            <a:pPr>
              <a:defRPr/>
            </a:pPr>
            <a:r>
              <a:rPr lang="nl-NL"/>
              <a:t>Proportion  flexible employment</a:t>
            </a:r>
          </a:p>
        </c:rich>
      </c:tx>
    </c:title>
    <c:plotArea>
      <c:layout/>
      <c:areaChart>
        <c:grouping val="percentStacked"/>
        <c:ser>
          <c:idx val="0"/>
          <c:order val="0"/>
          <c:tx>
            <c:strRef>
              <c:f>Data!$AC$10</c:f>
              <c:strCache>
                <c:ptCount val="1"/>
                <c:pt idx="0">
                  <c:v>Fixed</c:v>
                </c:pt>
              </c:strCache>
            </c:strRef>
          </c:tx>
          <c:cat>
            <c:strRef>
              <c:f>Data!$Q$11:$Q$29</c:f>
              <c:strCache>
                <c:ptCount val="19"/>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strCache>
            </c:strRef>
          </c:cat>
          <c:val>
            <c:numRef>
              <c:f>Data!$AC$11:$AC$29</c:f>
              <c:numCache>
                <c:formatCode>0.00</c:formatCode>
                <c:ptCount val="19"/>
                <c:pt idx="0">
                  <c:v>0.928584474885845</c:v>
                </c:pt>
                <c:pt idx="1">
                  <c:v>0.926846717939546</c:v>
                </c:pt>
                <c:pt idx="2">
                  <c:v>0.92375824939215</c:v>
                </c:pt>
                <c:pt idx="3">
                  <c:v>0.922265036019434</c:v>
                </c:pt>
                <c:pt idx="4">
                  <c:v>0.922318935785843</c:v>
                </c:pt>
                <c:pt idx="5">
                  <c:v>0.92262962364723</c:v>
                </c:pt>
                <c:pt idx="6">
                  <c:v>0.922121896162528</c:v>
                </c:pt>
                <c:pt idx="7">
                  <c:v>0.917548925248636</c:v>
                </c:pt>
                <c:pt idx="8">
                  <c:v>0.920796737766625</c:v>
                </c:pt>
                <c:pt idx="9">
                  <c:v>0.914128271850605</c:v>
                </c:pt>
                <c:pt idx="10">
                  <c:v>0.902775716194152</c:v>
                </c:pt>
                <c:pt idx="11">
                  <c:v>0.898797595190381</c:v>
                </c:pt>
                <c:pt idx="12">
                  <c:v>0.902725889027259</c:v>
                </c:pt>
                <c:pt idx="13">
                  <c:v>0.907692307692308</c:v>
                </c:pt>
                <c:pt idx="14">
                  <c:v>0.907659743352295</c:v>
                </c:pt>
                <c:pt idx="15">
                  <c:v>0.910082818456685</c:v>
                </c:pt>
                <c:pt idx="16">
                  <c:v>0.914550264550265</c:v>
                </c:pt>
                <c:pt idx="17">
                  <c:v>0.909261241970021</c:v>
                </c:pt>
                <c:pt idx="18">
                  <c:v>0.903574286476394</c:v>
                </c:pt>
              </c:numCache>
            </c:numRef>
          </c:val>
        </c:ser>
        <c:ser>
          <c:idx val="1"/>
          <c:order val="1"/>
          <c:tx>
            <c:strRef>
              <c:f>Data!$AD$10</c:f>
              <c:strCache>
                <c:ptCount val="1"/>
                <c:pt idx="0">
                  <c:v>Flexible</c:v>
                </c:pt>
              </c:strCache>
            </c:strRef>
          </c:tx>
          <c:spPr>
            <a:solidFill>
              <a:srgbClr val="FFFF00"/>
            </a:solidFill>
          </c:spPr>
          <c:cat>
            <c:strRef>
              <c:f>Data!$Q$11:$Q$29</c:f>
              <c:strCache>
                <c:ptCount val="19"/>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strCache>
            </c:strRef>
          </c:cat>
          <c:val>
            <c:numRef>
              <c:f>Data!$AD$11:$AD$29</c:f>
              <c:numCache>
                <c:formatCode>0.00</c:formatCode>
                <c:ptCount val="19"/>
                <c:pt idx="0">
                  <c:v>0.0714155251141552</c:v>
                </c:pt>
                <c:pt idx="1">
                  <c:v>0.0731532820604543</c:v>
                </c:pt>
                <c:pt idx="2">
                  <c:v>0.0762417506078499</c:v>
                </c:pt>
                <c:pt idx="3">
                  <c:v>0.0777349639805662</c:v>
                </c:pt>
                <c:pt idx="4">
                  <c:v>0.0776810642141567</c:v>
                </c:pt>
                <c:pt idx="5">
                  <c:v>0.0773703763527701</c:v>
                </c:pt>
                <c:pt idx="6">
                  <c:v>0.0778781038374718</c:v>
                </c:pt>
                <c:pt idx="7">
                  <c:v>0.0824510747513635</c:v>
                </c:pt>
                <c:pt idx="8">
                  <c:v>0.0792032622333752</c:v>
                </c:pt>
                <c:pt idx="9">
                  <c:v>0.0858717281493954</c:v>
                </c:pt>
                <c:pt idx="10">
                  <c:v>0.0972242838058483</c:v>
                </c:pt>
                <c:pt idx="11">
                  <c:v>0.101202404809619</c:v>
                </c:pt>
                <c:pt idx="12">
                  <c:v>0.0972741109727411</c:v>
                </c:pt>
                <c:pt idx="13">
                  <c:v>0.0923076923076923</c:v>
                </c:pt>
                <c:pt idx="14">
                  <c:v>0.0923402566477047</c:v>
                </c:pt>
                <c:pt idx="15">
                  <c:v>0.0899171815433153</c:v>
                </c:pt>
                <c:pt idx="16">
                  <c:v>0.0854497354497354</c:v>
                </c:pt>
                <c:pt idx="17">
                  <c:v>0.0907387580299786</c:v>
                </c:pt>
                <c:pt idx="18">
                  <c:v>0.0964257135236063</c:v>
                </c:pt>
              </c:numCache>
            </c:numRef>
          </c:val>
        </c:ser>
        <c:axId val="532690776"/>
        <c:axId val="760219496"/>
      </c:areaChart>
      <c:catAx>
        <c:axId val="532690776"/>
        <c:scaling>
          <c:orientation val="minMax"/>
        </c:scaling>
        <c:axPos val="b"/>
        <c:tickLblPos val="nextTo"/>
        <c:crossAx val="760219496"/>
        <c:crosses val="autoZero"/>
        <c:auto val="1"/>
        <c:lblAlgn val="ctr"/>
        <c:lblOffset val="100"/>
      </c:catAx>
      <c:valAx>
        <c:axId val="760219496"/>
        <c:scaling>
          <c:orientation val="minMax"/>
        </c:scaling>
        <c:axPos val="l"/>
        <c:majorGridlines/>
        <c:numFmt formatCode="0%" sourceLinked="1"/>
        <c:tickLblPos val="nextTo"/>
        <c:crossAx val="532690776"/>
        <c:crosses val="autoZero"/>
        <c:crossBetween val="midCat"/>
      </c:valAx>
    </c:plotArea>
    <c:legend>
      <c:legendPos val="r"/>
    </c:legend>
    <c:plotVisOnly val="1"/>
  </c:chart>
  <c:spPr>
    <a:ln>
      <a:solidFill>
        <a:schemeClr val="bg2"/>
      </a:solidFill>
    </a:ln>
  </c:sp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a:t>Fixed &amp; flexible contracts</a:t>
            </a:r>
          </a:p>
          <a:p>
            <a:pPr>
              <a:defRPr/>
            </a:pPr>
            <a:r>
              <a:rPr lang="nl-NL" sz="1200" b="0"/>
              <a:t>CBS Netherlands, index 2000 = 100</a:t>
            </a:r>
          </a:p>
        </c:rich>
      </c:tx>
    </c:title>
    <c:plotArea>
      <c:layout/>
      <c:lineChart>
        <c:grouping val="standard"/>
        <c:ser>
          <c:idx val="0"/>
          <c:order val="0"/>
          <c:tx>
            <c:strRef>
              <c:f>Data!$AA$10</c:f>
              <c:strCache>
                <c:ptCount val="1"/>
                <c:pt idx="0">
                  <c:v>Fixed</c:v>
                </c:pt>
              </c:strCache>
            </c:strRef>
          </c:tx>
          <c:marker>
            <c:symbol val="none"/>
          </c:marker>
          <c:cat>
            <c:strRef>
              <c:f>Data!$Q$11:$Q$29</c:f>
              <c:strCache>
                <c:ptCount val="19"/>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strCache>
            </c:strRef>
          </c:cat>
          <c:val>
            <c:numRef>
              <c:f>Data!$AA$11:$AA$29</c:f>
              <c:numCache>
                <c:formatCode>0</c:formatCode>
                <c:ptCount val="19"/>
                <c:pt idx="0">
                  <c:v>75.5872732679156</c:v>
                </c:pt>
                <c:pt idx="1">
                  <c:v>77.04430567945287</c:v>
                </c:pt>
                <c:pt idx="2">
                  <c:v>79.08117752007135</c:v>
                </c:pt>
                <c:pt idx="3">
                  <c:v>81.84656556645851</c:v>
                </c:pt>
                <c:pt idx="4">
                  <c:v>83.49687778768948</c:v>
                </c:pt>
                <c:pt idx="5">
                  <c:v>84.92417484388938</c:v>
                </c:pt>
                <c:pt idx="6">
                  <c:v>85.02824858757054</c:v>
                </c:pt>
                <c:pt idx="7">
                  <c:v>85.0431162652394</c:v>
                </c:pt>
                <c:pt idx="8">
                  <c:v>87.28813559322035</c:v>
                </c:pt>
                <c:pt idx="9">
                  <c:v>88.78977103776376</c:v>
                </c:pt>
                <c:pt idx="10">
                  <c:v>90.4252155813262</c:v>
                </c:pt>
                <c:pt idx="11">
                  <c:v>93.3541480820695</c:v>
                </c:pt>
                <c:pt idx="12">
                  <c:v>96.99672911091286</c:v>
                </c:pt>
                <c:pt idx="13">
                  <c:v>100.0</c:v>
                </c:pt>
                <c:pt idx="14">
                  <c:v>102.007136485281</c:v>
                </c:pt>
                <c:pt idx="15">
                  <c:v>102.9289325007434</c:v>
                </c:pt>
                <c:pt idx="16">
                  <c:v>102.7951234017247</c:v>
                </c:pt>
                <c:pt idx="17">
                  <c:v>101.0110020814749</c:v>
                </c:pt>
                <c:pt idx="18">
                  <c:v>100.7285162057687</c:v>
                </c:pt>
              </c:numCache>
            </c:numRef>
          </c:val>
        </c:ser>
        <c:ser>
          <c:idx val="1"/>
          <c:order val="1"/>
          <c:tx>
            <c:strRef>
              <c:f>Data!$AB$10</c:f>
              <c:strCache>
                <c:ptCount val="1"/>
                <c:pt idx="0">
                  <c:v>Flexible</c:v>
                </c:pt>
              </c:strCache>
            </c:strRef>
          </c:tx>
          <c:spPr>
            <a:ln>
              <a:solidFill>
                <a:srgbClr val="FF0000"/>
              </a:solidFill>
            </a:ln>
          </c:spPr>
          <c:marker>
            <c:symbol val="none"/>
          </c:marker>
          <c:cat>
            <c:strRef>
              <c:f>Data!$Q$11:$Q$29</c:f>
              <c:strCache>
                <c:ptCount val="19"/>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strCache>
            </c:strRef>
          </c:cat>
          <c:val>
            <c:numRef>
              <c:f>Data!$AB$11:$AB$29</c:f>
              <c:numCache>
                <c:formatCode>0</c:formatCode>
                <c:ptCount val="19"/>
                <c:pt idx="0">
                  <c:v>57.16374269005848</c:v>
                </c:pt>
                <c:pt idx="1">
                  <c:v>59.7953216374269</c:v>
                </c:pt>
                <c:pt idx="2">
                  <c:v>64.1812865497076</c:v>
                </c:pt>
                <c:pt idx="3">
                  <c:v>67.83625730994151</c:v>
                </c:pt>
                <c:pt idx="4">
                  <c:v>69.15204678362562</c:v>
                </c:pt>
                <c:pt idx="5">
                  <c:v>70.0292397660818</c:v>
                </c:pt>
                <c:pt idx="6">
                  <c:v>70.6140350877193</c:v>
                </c:pt>
                <c:pt idx="7">
                  <c:v>75.14619883040923</c:v>
                </c:pt>
                <c:pt idx="8">
                  <c:v>73.83040935672507</c:v>
                </c:pt>
                <c:pt idx="9">
                  <c:v>82.01754385964912</c:v>
                </c:pt>
                <c:pt idx="10">
                  <c:v>95.76023391812866</c:v>
                </c:pt>
                <c:pt idx="11">
                  <c:v>103.3625730994152</c:v>
                </c:pt>
                <c:pt idx="12">
                  <c:v>102.7777777777778</c:v>
                </c:pt>
                <c:pt idx="13">
                  <c:v>100.0</c:v>
                </c:pt>
                <c:pt idx="14">
                  <c:v>102.046783625731</c:v>
                </c:pt>
                <c:pt idx="15">
                  <c:v>100.0</c:v>
                </c:pt>
                <c:pt idx="16">
                  <c:v>94.4444444444445</c:v>
                </c:pt>
                <c:pt idx="17">
                  <c:v>99.12280701754368</c:v>
                </c:pt>
                <c:pt idx="18">
                  <c:v>105.701754385965</c:v>
                </c:pt>
              </c:numCache>
            </c:numRef>
          </c:val>
        </c:ser>
        <c:marker val="1"/>
        <c:axId val="760249624"/>
        <c:axId val="760252648"/>
      </c:lineChart>
      <c:catAx>
        <c:axId val="760249624"/>
        <c:scaling>
          <c:orientation val="minMax"/>
        </c:scaling>
        <c:axPos val="b"/>
        <c:tickLblPos val="nextTo"/>
        <c:crossAx val="760252648"/>
        <c:crosses val="autoZero"/>
        <c:auto val="1"/>
        <c:lblAlgn val="ctr"/>
        <c:lblOffset val="100"/>
      </c:catAx>
      <c:valAx>
        <c:axId val="760252648"/>
        <c:scaling>
          <c:orientation val="minMax"/>
          <c:min val="50.0"/>
        </c:scaling>
        <c:axPos val="l"/>
        <c:majorGridlines/>
        <c:numFmt formatCode="0" sourceLinked="1"/>
        <c:tickLblPos val="nextTo"/>
        <c:crossAx val="760249624"/>
        <c:crosses val="autoZero"/>
        <c:crossBetween val="between"/>
      </c:valAx>
    </c:plotArea>
    <c:legend>
      <c:legendPos val="r"/>
    </c:legend>
    <c:plotVisOnly val="1"/>
  </c:chart>
  <c:spPr>
    <a:ln>
      <a:solidFill>
        <a:schemeClr val="bg2"/>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nl-NL"/>
  <c:style val="18"/>
  <c:chart>
    <c:view3D>
      <c:rAngAx val="1"/>
    </c:view3D>
    <c:plotArea>
      <c:layout/>
      <c:bar3DChart>
        <c:barDir val="col"/>
        <c:grouping val="clustered"/>
        <c:ser>
          <c:idx val="0"/>
          <c:order val="0"/>
          <c:tx>
            <c:strRef>
              <c:f>'Expenditures SS'!$B$2</c:f>
              <c:strCache>
                <c:ptCount val="1"/>
                <c:pt idx="0">
                  <c:v>1960</c:v>
                </c:pt>
              </c:strCache>
            </c:strRef>
          </c:tx>
          <c:cat>
            <c:strRef>
              <c:f>'Expenditures SS'!$A$3:$A$8</c:f>
              <c:strCache>
                <c:ptCount val="6"/>
                <c:pt idx="0">
                  <c:v>Austria</c:v>
                </c:pt>
                <c:pt idx="1">
                  <c:v>Belgium</c:v>
                </c:pt>
                <c:pt idx="2">
                  <c:v>France</c:v>
                </c:pt>
                <c:pt idx="3">
                  <c:v>Germany</c:v>
                </c:pt>
                <c:pt idx="4">
                  <c:v>Italy</c:v>
                </c:pt>
                <c:pt idx="5">
                  <c:v>Netherlands</c:v>
                </c:pt>
              </c:strCache>
            </c:strRef>
          </c:cat>
          <c:val>
            <c:numRef>
              <c:f>'Expenditures SS'!$B$3:$B$8</c:f>
              <c:numCache>
                <c:formatCode>General</c:formatCode>
                <c:ptCount val="6"/>
                <c:pt idx="0">
                  <c:v>12.9</c:v>
                </c:pt>
                <c:pt idx="1">
                  <c:v>11.3</c:v>
                </c:pt>
                <c:pt idx="2">
                  <c:v>13.5</c:v>
                </c:pt>
                <c:pt idx="3">
                  <c:v>12.0</c:v>
                </c:pt>
                <c:pt idx="4">
                  <c:v>9.8</c:v>
                </c:pt>
                <c:pt idx="5">
                  <c:v>10.4</c:v>
                </c:pt>
              </c:numCache>
            </c:numRef>
          </c:val>
        </c:ser>
        <c:ser>
          <c:idx val="1"/>
          <c:order val="1"/>
          <c:tx>
            <c:strRef>
              <c:f>'Expenditures SS'!$C$2</c:f>
              <c:strCache>
                <c:ptCount val="1"/>
                <c:pt idx="0">
                  <c:v>1974</c:v>
                </c:pt>
              </c:strCache>
            </c:strRef>
          </c:tx>
          <c:spPr>
            <a:solidFill>
              <a:srgbClr val="FF0000"/>
            </a:solidFill>
          </c:spPr>
          <c:cat>
            <c:strRef>
              <c:f>'Expenditures SS'!$A$3:$A$8</c:f>
              <c:strCache>
                <c:ptCount val="6"/>
                <c:pt idx="0">
                  <c:v>Austria</c:v>
                </c:pt>
                <c:pt idx="1">
                  <c:v>Belgium</c:v>
                </c:pt>
                <c:pt idx="2">
                  <c:v>France</c:v>
                </c:pt>
                <c:pt idx="3">
                  <c:v>Germany</c:v>
                </c:pt>
                <c:pt idx="4">
                  <c:v>Italy</c:v>
                </c:pt>
                <c:pt idx="5">
                  <c:v>Netherlands</c:v>
                </c:pt>
              </c:strCache>
            </c:strRef>
          </c:cat>
          <c:val>
            <c:numRef>
              <c:f>'Expenditures SS'!$C$3:$C$8</c:f>
              <c:numCache>
                <c:formatCode>General</c:formatCode>
                <c:ptCount val="6"/>
                <c:pt idx="0">
                  <c:v>15.5</c:v>
                </c:pt>
                <c:pt idx="1">
                  <c:v>18.0</c:v>
                </c:pt>
                <c:pt idx="2">
                  <c:v>15.5</c:v>
                </c:pt>
                <c:pt idx="3">
                  <c:v>14.6</c:v>
                </c:pt>
                <c:pt idx="4">
                  <c:v>13.7</c:v>
                </c:pt>
                <c:pt idx="5">
                  <c:v>20.7</c:v>
                </c:pt>
              </c:numCache>
            </c:numRef>
          </c:val>
        </c:ser>
        <c:shape val="box"/>
        <c:axId val="533301176"/>
        <c:axId val="533307848"/>
        <c:axId val="0"/>
      </c:bar3DChart>
      <c:catAx>
        <c:axId val="533301176"/>
        <c:scaling>
          <c:orientation val="minMax"/>
        </c:scaling>
        <c:axPos val="b"/>
        <c:tickLblPos val="nextTo"/>
        <c:crossAx val="533307848"/>
        <c:crosses val="autoZero"/>
        <c:auto val="1"/>
        <c:lblAlgn val="ctr"/>
        <c:lblOffset val="100"/>
      </c:catAx>
      <c:valAx>
        <c:axId val="533307848"/>
        <c:scaling>
          <c:orientation val="minMax"/>
        </c:scaling>
        <c:axPos val="l"/>
        <c:majorGridlines/>
        <c:numFmt formatCode="General" sourceLinked="1"/>
        <c:tickLblPos val="nextTo"/>
        <c:crossAx val="533301176"/>
        <c:crosses val="autoZero"/>
        <c:crossBetween val="between"/>
      </c:valAx>
    </c:plotArea>
    <c:legend>
      <c:legendPos val="r"/>
      <c:layout/>
    </c:legend>
    <c:plotVisOnly val="1"/>
  </c:chart>
  <c:spPr>
    <a:ln>
      <a:solidFill>
        <a:schemeClr val="accent4">
          <a:lumMod val="50000"/>
          <a:lumOff val="50000"/>
        </a:schemeClr>
      </a:solidFill>
    </a:ln>
    <a:effectLst>
      <a:outerShdw blurRad="50800" dist="38100" dir="2700000" algn="tl" rotWithShape="0">
        <a:srgbClr val="000000">
          <a:alpha val="43000"/>
        </a:srgbClr>
      </a:outerShdw>
    </a:effectLst>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nl-NL"/>
  <c:style val="18"/>
  <c:chart>
    <c:view3D>
      <c:rAngAx val="1"/>
    </c:view3D>
    <c:plotArea>
      <c:layout/>
      <c:bar3DChart>
        <c:barDir val="col"/>
        <c:grouping val="clustered"/>
        <c:ser>
          <c:idx val="0"/>
          <c:order val="0"/>
          <c:tx>
            <c:strRef>
              <c:f>'Expenditures SS'!$B$2</c:f>
              <c:strCache>
                <c:ptCount val="1"/>
                <c:pt idx="0">
                  <c:v>1960</c:v>
                </c:pt>
              </c:strCache>
            </c:strRef>
          </c:tx>
          <c:cat>
            <c:strRef>
              <c:f>'Expenditures SS'!$A$3:$A$8</c:f>
              <c:strCache>
                <c:ptCount val="6"/>
                <c:pt idx="0">
                  <c:v>Austria</c:v>
                </c:pt>
                <c:pt idx="1">
                  <c:v>Belgium</c:v>
                </c:pt>
                <c:pt idx="2">
                  <c:v>France</c:v>
                </c:pt>
                <c:pt idx="3">
                  <c:v>Germany</c:v>
                </c:pt>
                <c:pt idx="4">
                  <c:v>Italy</c:v>
                </c:pt>
                <c:pt idx="5">
                  <c:v>Netherlands</c:v>
                </c:pt>
              </c:strCache>
            </c:strRef>
          </c:cat>
          <c:val>
            <c:numRef>
              <c:f>'Expenditures SS'!$B$3:$B$8</c:f>
              <c:numCache>
                <c:formatCode>General</c:formatCode>
                <c:ptCount val="6"/>
                <c:pt idx="0">
                  <c:v>12.9</c:v>
                </c:pt>
                <c:pt idx="1">
                  <c:v>11.3</c:v>
                </c:pt>
                <c:pt idx="2">
                  <c:v>13.5</c:v>
                </c:pt>
                <c:pt idx="3">
                  <c:v>12.0</c:v>
                </c:pt>
                <c:pt idx="4">
                  <c:v>9.8</c:v>
                </c:pt>
                <c:pt idx="5">
                  <c:v>10.4</c:v>
                </c:pt>
              </c:numCache>
            </c:numRef>
          </c:val>
        </c:ser>
        <c:ser>
          <c:idx val="1"/>
          <c:order val="1"/>
          <c:tx>
            <c:strRef>
              <c:f>'Expenditures SS'!$C$2</c:f>
              <c:strCache>
                <c:ptCount val="1"/>
                <c:pt idx="0">
                  <c:v>1974</c:v>
                </c:pt>
              </c:strCache>
            </c:strRef>
          </c:tx>
          <c:spPr>
            <a:solidFill>
              <a:srgbClr val="FF0000"/>
            </a:solidFill>
          </c:spPr>
          <c:val>
            <c:numRef>
              <c:f>'Expenditures SS'!$C$3:$C$8</c:f>
              <c:numCache>
                <c:formatCode>General</c:formatCode>
                <c:ptCount val="6"/>
                <c:pt idx="0">
                  <c:v>15.5</c:v>
                </c:pt>
                <c:pt idx="1">
                  <c:v>18.0</c:v>
                </c:pt>
                <c:pt idx="2">
                  <c:v>15.5</c:v>
                </c:pt>
                <c:pt idx="3">
                  <c:v>14.6</c:v>
                </c:pt>
                <c:pt idx="4">
                  <c:v>13.7</c:v>
                </c:pt>
                <c:pt idx="5">
                  <c:v>20.7</c:v>
                </c:pt>
              </c:numCache>
            </c:numRef>
          </c:val>
        </c:ser>
        <c:ser>
          <c:idx val="2"/>
          <c:order val="2"/>
          <c:tx>
            <c:strRef>
              <c:f>'Expenditures SS'!$D$2</c:f>
              <c:strCache>
                <c:ptCount val="1"/>
                <c:pt idx="0">
                  <c:v>1980</c:v>
                </c:pt>
              </c:strCache>
            </c:strRef>
          </c:tx>
          <c:spPr>
            <a:solidFill>
              <a:srgbClr val="FFFF00"/>
            </a:solidFill>
          </c:spPr>
          <c:val>
            <c:numRef>
              <c:f>'Expenditures SS'!$D$3:$D$8</c:f>
              <c:numCache>
                <c:formatCode>0</c:formatCode>
                <c:ptCount val="6"/>
                <c:pt idx="0">
                  <c:v>22.465</c:v>
                </c:pt>
                <c:pt idx="1">
                  <c:v>23.504</c:v>
                </c:pt>
                <c:pt idx="2">
                  <c:v>20.76</c:v>
                </c:pt>
                <c:pt idx="3">
                  <c:v>22.745</c:v>
                </c:pt>
                <c:pt idx="4">
                  <c:v>17.978</c:v>
                </c:pt>
                <c:pt idx="5">
                  <c:v>24.791</c:v>
                </c:pt>
              </c:numCache>
            </c:numRef>
          </c:val>
        </c:ser>
        <c:shape val="box"/>
        <c:axId val="533351752"/>
        <c:axId val="533355288"/>
        <c:axId val="0"/>
      </c:bar3DChart>
      <c:catAx>
        <c:axId val="533351752"/>
        <c:scaling>
          <c:orientation val="minMax"/>
        </c:scaling>
        <c:axPos val="b"/>
        <c:numFmt formatCode="General" sourceLinked="1"/>
        <c:tickLblPos val="nextTo"/>
        <c:crossAx val="533355288"/>
        <c:crosses val="autoZero"/>
        <c:auto val="1"/>
        <c:lblAlgn val="ctr"/>
        <c:lblOffset val="100"/>
      </c:catAx>
      <c:valAx>
        <c:axId val="533355288"/>
        <c:scaling>
          <c:orientation val="minMax"/>
          <c:max val="25.0"/>
        </c:scaling>
        <c:axPos val="l"/>
        <c:majorGridlines/>
        <c:numFmt formatCode="General" sourceLinked="1"/>
        <c:tickLblPos val="nextTo"/>
        <c:crossAx val="533351752"/>
        <c:crosses val="autoZero"/>
        <c:crossBetween val="between"/>
      </c:valAx>
    </c:plotArea>
    <c:legend>
      <c:legendPos val="r"/>
      <c:layout/>
    </c:legend>
    <c:plotVisOnly val="1"/>
  </c:chart>
  <c:spPr>
    <a:ln>
      <a:solidFill>
        <a:schemeClr val="accent4">
          <a:lumMod val="50000"/>
          <a:lumOff val="50000"/>
        </a:schemeClr>
      </a:solidFill>
    </a:ln>
    <a:effectLst>
      <a:outerShdw blurRad="50800" dist="38100" dir="2700000" algn="tl" rotWithShape="0">
        <a:srgbClr val="000000">
          <a:alpha val="43000"/>
        </a:srgbClr>
      </a:outerShdw>
    </a:effectLst>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nl-NL"/>
  <c:style val="18"/>
  <c:chart>
    <c:view3D>
      <c:rAngAx val="1"/>
    </c:view3D>
    <c:plotArea>
      <c:layout/>
      <c:bar3DChart>
        <c:barDir val="col"/>
        <c:grouping val="stacked"/>
        <c:ser>
          <c:idx val="0"/>
          <c:order val="0"/>
          <c:tx>
            <c:strRef>
              <c:f>[2]Blad1!$A$3</c:f>
              <c:strCache>
                <c:ptCount val="1"/>
                <c:pt idx="0">
                  <c:v>Child support</c:v>
                </c:pt>
              </c:strCache>
            </c:strRef>
          </c:tx>
          <c:cat>
            <c:numRef>
              <c:f>[2]Blad1!$B$2:$F$2</c:f>
              <c:numCache>
                <c:formatCode>General</c:formatCode>
                <c:ptCount val="5"/>
                <c:pt idx="0">
                  <c:v>1960.0</c:v>
                </c:pt>
                <c:pt idx="1">
                  <c:v>1965.0</c:v>
                </c:pt>
                <c:pt idx="2">
                  <c:v>1970.0</c:v>
                </c:pt>
                <c:pt idx="3">
                  <c:v>1975.0</c:v>
                </c:pt>
                <c:pt idx="4">
                  <c:v>1980.0</c:v>
                </c:pt>
              </c:numCache>
            </c:numRef>
          </c:cat>
          <c:val>
            <c:numRef>
              <c:f>[2]Blad1!$B$3:$F$3</c:f>
              <c:numCache>
                <c:formatCode>General</c:formatCode>
                <c:ptCount val="5"/>
                <c:pt idx="0">
                  <c:v>1.4</c:v>
                </c:pt>
                <c:pt idx="1">
                  <c:v>2.0</c:v>
                </c:pt>
                <c:pt idx="2">
                  <c:v>2.0</c:v>
                </c:pt>
                <c:pt idx="3">
                  <c:v>2.0</c:v>
                </c:pt>
                <c:pt idx="4">
                  <c:v>2.3</c:v>
                </c:pt>
              </c:numCache>
            </c:numRef>
          </c:val>
        </c:ser>
        <c:ser>
          <c:idx val="1"/>
          <c:order val="1"/>
          <c:tx>
            <c:strRef>
              <c:f>[2]Blad1!$A$4</c:f>
              <c:strCache>
                <c:ptCount val="1"/>
                <c:pt idx="0">
                  <c:v>Health insurrance</c:v>
                </c:pt>
              </c:strCache>
            </c:strRef>
          </c:tx>
          <c:cat>
            <c:numRef>
              <c:f>[2]Blad1!$B$2:$F$2</c:f>
              <c:numCache>
                <c:formatCode>General</c:formatCode>
                <c:ptCount val="5"/>
                <c:pt idx="0">
                  <c:v>1960.0</c:v>
                </c:pt>
                <c:pt idx="1">
                  <c:v>1965.0</c:v>
                </c:pt>
                <c:pt idx="2">
                  <c:v>1970.0</c:v>
                </c:pt>
                <c:pt idx="3">
                  <c:v>1975.0</c:v>
                </c:pt>
                <c:pt idx="4">
                  <c:v>1980.0</c:v>
                </c:pt>
              </c:numCache>
            </c:numRef>
          </c:cat>
          <c:val>
            <c:numRef>
              <c:f>[2]Blad1!$B$4:$F$4</c:f>
              <c:numCache>
                <c:formatCode>General</c:formatCode>
                <c:ptCount val="5"/>
                <c:pt idx="0">
                  <c:v>1.7</c:v>
                </c:pt>
                <c:pt idx="1">
                  <c:v>2.1</c:v>
                </c:pt>
                <c:pt idx="2">
                  <c:v>3.8</c:v>
                </c:pt>
                <c:pt idx="3">
                  <c:v>5.6</c:v>
                </c:pt>
                <c:pt idx="4">
                  <c:v>6.3</c:v>
                </c:pt>
              </c:numCache>
            </c:numRef>
          </c:val>
        </c:ser>
        <c:ser>
          <c:idx val="2"/>
          <c:order val="2"/>
          <c:tx>
            <c:strRef>
              <c:f>[2]Blad1!$A$5</c:f>
              <c:strCache>
                <c:ptCount val="1"/>
                <c:pt idx="0">
                  <c:v>Disability</c:v>
                </c:pt>
              </c:strCache>
            </c:strRef>
          </c:tx>
          <c:cat>
            <c:numRef>
              <c:f>[2]Blad1!$B$2:$F$2</c:f>
              <c:numCache>
                <c:formatCode>General</c:formatCode>
                <c:ptCount val="5"/>
                <c:pt idx="0">
                  <c:v>1960.0</c:v>
                </c:pt>
                <c:pt idx="1">
                  <c:v>1965.0</c:v>
                </c:pt>
                <c:pt idx="2">
                  <c:v>1970.0</c:v>
                </c:pt>
                <c:pt idx="3">
                  <c:v>1975.0</c:v>
                </c:pt>
                <c:pt idx="4">
                  <c:v>1980.0</c:v>
                </c:pt>
              </c:numCache>
            </c:numRef>
          </c:cat>
          <c:val>
            <c:numRef>
              <c:f>[2]Blad1!$B$5:$F$5</c:f>
              <c:numCache>
                <c:formatCode>General</c:formatCode>
                <c:ptCount val="5"/>
                <c:pt idx="0">
                  <c:v>0.3</c:v>
                </c:pt>
                <c:pt idx="1">
                  <c:v>0.3</c:v>
                </c:pt>
                <c:pt idx="2">
                  <c:v>1.4</c:v>
                </c:pt>
                <c:pt idx="3">
                  <c:v>2.7</c:v>
                </c:pt>
                <c:pt idx="4">
                  <c:v>4.6</c:v>
                </c:pt>
              </c:numCache>
            </c:numRef>
          </c:val>
        </c:ser>
        <c:ser>
          <c:idx val="3"/>
          <c:order val="3"/>
          <c:tx>
            <c:strRef>
              <c:f>[2]Blad1!$A$6</c:f>
              <c:strCache>
                <c:ptCount val="1"/>
                <c:pt idx="0">
                  <c:v>Sickness</c:v>
                </c:pt>
              </c:strCache>
            </c:strRef>
          </c:tx>
          <c:cat>
            <c:numRef>
              <c:f>[2]Blad1!$B$2:$F$2</c:f>
              <c:numCache>
                <c:formatCode>General</c:formatCode>
                <c:ptCount val="5"/>
                <c:pt idx="0">
                  <c:v>1960.0</c:v>
                </c:pt>
                <c:pt idx="1">
                  <c:v>1965.0</c:v>
                </c:pt>
                <c:pt idx="2">
                  <c:v>1970.0</c:v>
                </c:pt>
                <c:pt idx="3">
                  <c:v>1975.0</c:v>
                </c:pt>
                <c:pt idx="4">
                  <c:v>1980.0</c:v>
                </c:pt>
              </c:numCache>
            </c:numRef>
          </c:cat>
          <c:val>
            <c:numRef>
              <c:f>[2]Blad1!$B$6:$F$6</c:f>
              <c:numCache>
                <c:formatCode>General</c:formatCode>
                <c:ptCount val="5"/>
                <c:pt idx="0">
                  <c:v>0.9</c:v>
                </c:pt>
                <c:pt idx="1">
                  <c:v>1.2</c:v>
                </c:pt>
                <c:pt idx="2">
                  <c:v>1.9</c:v>
                </c:pt>
                <c:pt idx="3">
                  <c:v>2.2</c:v>
                </c:pt>
                <c:pt idx="4">
                  <c:v>2.2</c:v>
                </c:pt>
              </c:numCache>
            </c:numRef>
          </c:val>
        </c:ser>
        <c:ser>
          <c:idx val="4"/>
          <c:order val="4"/>
          <c:tx>
            <c:strRef>
              <c:f>[2]Blad1!$A$7</c:f>
              <c:strCache>
                <c:ptCount val="1"/>
                <c:pt idx="0">
                  <c:v>Unemployment</c:v>
                </c:pt>
              </c:strCache>
            </c:strRef>
          </c:tx>
          <c:cat>
            <c:numRef>
              <c:f>[2]Blad1!$B$2:$F$2</c:f>
              <c:numCache>
                <c:formatCode>General</c:formatCode>
                <c:ptCount val="5"/>
                <c:pt idx="0">
                  <c:v>1960.0</c:v>
                </c:pt>
                <c:pt idx="1">
                  <c:v>1965.0</c:v>
                </c:pt>
                <c:pt idx="2">
                  <c:v>1970.0</c:v>
                </c:pt>
                <c:pt idx="3">
                  <c:v>1975.0</c:v>
                </c:pt>
                <c:pt idx="4">
                  <c:v>1980.0</c:v>
                </c:pt>
              </c:numCache>
            </c:numRef>
          </c:cat>
          <c:val>
            <c:numRef>
              <c:f>[2]Blad1!$B$7:$F$7</c:f>
              <c:numCache>
                <c:formatCode>General</c:formatCode>
                <c:ptCount val="5"/>
                <c:pt idx="0">
                  <c:v>0.3</c:v>
                </c:pt>
                <c:pt idx="1">
                  <c:v>0.3</c:v>
                </c:pt>
                <c:pt idx="2">
                  <c:v>0.6</c:v>
                </c:pt>
                <c:pt idx="3">
                  <c:v>1.6</c:v>
                </c:pt>
                <c:pt idx="4">
                  <c:v>1.8</c:v>
                </c:pt>
              </c:numCache>
            </c:numRef>
          </c:val>
        </c:ser>
        <c:shape val="box"/>
        <c:axId val="453555512"/>
        <c:axId val="533581816"/>
        <c:axId val="0"/>
      </c:bar3DChart>
      <c:catAx>
        <c:axId val="453555512"/>
        <c:scaling>
          <c:orientation val="minMax"/>
        </c:scaling>
        <c:axPos val="b"/>
        <c:numFmt formatCode="General" sourceLinked="1"/>
        <c:tickLblPos val="nextTo"/>
        <c:crossAx val="533581816"/>
        <c:crosses val="autoZero"/>
        <c:auto val="1"/>
        <c:lblAlgn val="ctr"/>
        <c:lblOffset val="100"/>
      </c:catAx>
      <c:valAx>
        <c:axId val="533581816"/>
        <c:scaling>
          <c:orientation val="minMax"/>
        </c:scaling>
        <c:axPos val="l"/>
        <c:majorGridlines/>
        <c:numFmt formatCode="General" sourceLinked="1"/>
        <c:tickLblPos val="nextTo"/>
        <c:crossAx val="453555512"/>
        <c:crosses val="autoZero"/>
        <c:crossBetween val="between"/>
      </c:valAx>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a:t>Total employment</a:t>
            </a:r>
          </a:p>
          <a:p>
            <a:pPr>
              <a:defRPr/>
            </a:pPr>
            <a:r>
              <a:rPr lang="nl-NL" sz="1200" b="0" i="0"/>
              <a:t>CBS Netherlands, index 2000 = 100</a:t>
            </a:r>
          </a:p>
        </c:rich>
      </c:tx>
    </c:title>
    <c:plotArea>
      <c:layout/>
      <c:lineChart>
        <c:grouping val="standard"/>
        <c:ser>
          <c:idx val="0"/>
          <c:order val="0"/>
          <c:tx>
            <c:strRef>
              <c:f>Data!$R$10</c:f>
              <c:strCache>
                <c:ptCount val="1"/>
                <c:pt idx="0">
                  <c:v>Employment</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Data!$R$11:$R$32</c:f>
              <c:numCache>
                <c:formatCode>0</c:formatCode>
                <c:ptCount val="22"/>
                <c:pt idx="0">
                  <c:v>76.58656808379544</c:v>
                </c:pt>
                <c:pt idx="1">
                  <c:v>77.97905113986437</c:v>
                </c:pt>
                <c:pt idx="2">
                  <c:v>80.0616142945164</c:v>
                </c:pt>
                <c:pt idx="3">
                  <c:v>82.51386321626617</c:v>
                </c:pt>
                <c:pt idx="4">
                  <c:v>84.09118915588417</c:v>
                </c:pt>
                <c:pt idx="5">
                  <c:v>85.27418361059766</c:v>
                </c:pt>
                <c:pt idx="6">
                  <c:v>85.63154651879235</c:v>
                </c:pt>
                <c:pt idx="7">
                  <c:v>86.23536660505237</c:v>
                </c:pt>
                <c:pt idx="8">
                  <c:v>88.17005545286499</c:v>
                </c:pt>
                <c:pt idx="9">
                  <c:v>90.14171287738755</c:v>
                </c:pt>
                <c:pt idx="10">
                  <c:v>92.92667898952557</c:v>
                </c:pt>
                <c:pt idx="11">
                  <c:v>95.35428219346876</c:v>
                </c:pt>
                <c:pt idx="12">
                  <c:v>97.80653111521868</c:v>
                </c:pt>
                <c:pt idx="13">
                  <c:v>100.0</c:v>
                </c:pt>
                <c:pt idx="14">
                  <c:v>102.0579174368454</c:v>
                </c:pt>
                <c:pt idx="15">
                  <c:v>102.5754775107825</c:v>
                </c:pt>
                <c:pt idx="16">
                  <c:v>102.0702402957486</c:v>
                </c:pt>
                <c:pt idx="17">
                  <c:v>101.1829944547135</c:v>
                </c:pt>
                <c:pt idx="18">
                  <c:v>101.6882316697474</c:v>
                </c:pt>
                <c:pt idx="19">
                  <c:v>103.4134319162046</c:v>
                </c:pt>
                <c:pt idx="20">
                  <c:v>106.0998151571165</c:v>
                </c:pt>
                <c:pt idx="21">
                  <c:v>107.6278496611214</c:v>
                </c:pt>
              </c:numCache>
            </c:numRef>
          </c:val>
        </c:ser>
        <c:marker val="1"/>
        <c:axId val="533692856"/>
        <c:axId val="531024520"/>
      </c:lineChart>
      <c:catAx>
        <c:axId val="533692856"/>
        <c:scaling>
          <c:orientation val="minMax"/>
        </c:scaling>
        <c:axPos val="b"/>
        <c:tickLblPos val="nextTo"/>
        <c:crossAx val="531024520"/>
        <c:crosses val="autoZero"/>
        <c:auto val="1"/>
        <c:lblAlgn val="ctr"/>
        <c:lblOffset val="100"/>
      </c:catAx>
      <c:valAx>
        <c:axId val="531024520"/>
        <c:scaling>
          <c:orientation val="minMax"/>
          <c:min val="70.0"/>
        </c:scaling>
        <c:axPos val="l"/>
        <c:majorGridlines/>
        <c:numFmt formatCode="0" sourceLinked="1"/>
        <c:tickLblPos val="nextTo"/>
        <c:crossAx val="533692856"/>
        <c:crosses val="autoZero"/>
        <c:crossBetween val="between"/>
      </c:valAx>
    </c:plotArea>
    <c:plotVisOnly val="1"/>
  </c:chart>
  <c:spPr>
    <a:ln>
      <a:solidFill>
        <a:schemeClr val="bg2"/>
      </a:solid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a:t>Average hours working week</a:t>
            </a:r>
          </a:p>
          <a:p>
            <a:pPr>
              <a:defRPr/>
            </a:pPr>
            <a:r>
              <a:rPr lang="nl-NL" sz="1200" b="0" i="0"/>
              <a:t>CBS Netherlands</a:t>
            </a:r>
          </a:p>
        </c:rich>
      </c:tx>
    </c:title>
    <c:plotArea>
      <c:layout>
        <c:manualLayout>
          <c:layoutTarget val="inner"/>
          <c:xMode val="edge"/>
          <c:yMode val="edge"/>
          <c:x val="0.0692431820485958"/>
          <c:y val="0.248209755030621"/>
          <c:w val="0.893012444662228"/>
          <c:h val="0.577426727909011"/>
        </c:manualLayout>
      </c:layout>
      <c:lineChart>
        <c:grouping val="standard"/>
        <c:ser>
          <c:idx val="0"/>
          <c:order val="0"/>
          <c:tx>
            <c:strRef>
              <c:f>Data!$S$10</c:f>
              <c:strCache>
                <c:ptCount val="1"/>
                <c:pt idx="0">
                  <c:v>average working week</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Data!$S$11:$S$32</c:f>
              <c:numCache>
                <c:formatCode>0.0</c:formatCode>
                <c:ptCount val="22"/>
                <c:pt idx="0">
                  <c:v>30.12357200321802</c:v>
                </c:pt>
                <c:pt idx="1">
                  <c:v>30.03394437420986</c:v>
                </c:pt>
                <c:pt idx="2">
                  <c:v>29.87551177466522</c:v>
                </c:pt>
                <c:pt idx="3">
                  <c:v>29.76505376344086</c:v>
                </c:pt>
                <c:pt idx="4">
                  <c:v>29.59290738569754</c:v>
                </c:pt>
                <c:pt idx="5">
                  <c:v>29.56161849710982</c:v>
                </c:pt>
                <c:pt idx="6">
                  <c:v>29.43565980716648</c:v>
                </c:pt>
                <c:pt idx="7">
                  <c:v>29.17193483852529</c:v>
                </c:pt>
                <c:pt idx="8">
                  <c:v>29.05157232704402</c:v>
                </c:pt>
                <c:pt idx="9">
                  <c:v>29.07362952836632</c:v>
                </c:pt>
                <c:pt idx="10">
                  <c:v>29.06924811033019</c:v>
                </c:pt>
                <c:pt idx="11">
                  <c:v>29.15264926337552</c:v>
                </c:pt>
                <c:pt idx="12">
                  <c:v>29.09391457729621</c:v>
                </c:pt>
                <c:pt idx="13">
                  <c:v>28.98499075785582</c:v>
                </c:pt>
                <c:pt idx="14">
                  <c:v>28.84694518232311</c:v>
                </c:pt>
                <c:pt idx="15">
                  <c:v>28.62830370014416</c:v>
                </c:pt>
                <c:pt idx="16">
                  <c:v>28.45577689243028</c:v>
                </c:pt>
                <c:pt idx="17">
                  <c:v>28.41110705151626</c:v>
                </c:pt>
                <c:pt idx="18">
                  <c:v>28.26078526417838</c:v>
                </c:pt>
                <c:pt idx="19">
                  <c:v>28.23889418493804</c:v>
                </c:pt>
                <c:pt idx="20">
                  <c:v>28.14606271777004</c:v>
                </c:pt>
                <c:pt idx="21">
                  <c:v>28.07868101671628</c:v>
                </c:pt>
              </c:numCache>
            </c:numRef>
          </c:val>
        </c:ser>
        <c:marker val="1"/>
        <c:axId val="533393400"/>
        <c:axId val="533421032"/>
      </c:lineChart>
      <c:catAx>
        <c:axId val="533393400"/>
        <c:scaling>
          <c:orientation val="minMax"/>
        </c:scaling>
        <c:axPos val="b"/>
        <c:tickLblPos val="nextTo"/>
        <c:crossAx val="533421032"/>
        <c:crosses val="autoZero"/>
        <c:auto val="1"/>
        <c:lblAlgn val="ctr"/>
        <c:lblOffset val="100"/>
      </c:catAx>
      <c:valAx>
        <c:axId val="533421032"/>
        <c:scaling>
          <c:orientation val="minMax"/>
          <c:min val="28.0"/>
        </c:scaling>
        <c:axPos val="l"/>
        <c:majorGridlines/>
        <c:numFmt formatCode="#,#00" sourceLinked="0"/>
        <c:tickLblPos val="nextTo"/>
        <c:crossAx val="533393400"/>
        <c:crosses val="autoZero"/>
        <c:crossBetween val="between"/>
        <c:majorUnit val="1.0"/>
      </c:valAx>
    </c:plotArea>
    <c:plotVisOnly val="1"/>
  </c:chart>
  <c:spPr>
    <a:ln>
      <a:solidFill>
        <a:schemeClr val="bg2"/>
      </a:solidFill>
    </a:ln>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dirty="0"/>
              <a:t>Average </a:t>
            </a:r>
            <a:r>
              <a:rPr lang="nl-NL" dirty="0" err="1"/>
              <a:t>number</a:t>
            </a:r>
            <a:r>
              <a:rPr lang="nl-NL" dirty="0"/>
              <a:t> of</a:t>
            </a:r>
            <a:r>
              <a:rPr lang="nl-NL" dirty="0" smtClean="0"/>
              <a:t> </a:t>
            </a:r>
          </a:p>
          <a:p>
            <a:pPr>
              <a:defRPr/>
            </a:pPr>
            <a:r>
              <a:rPr lang="nl-NL" dirty="0" err="1" smtClean="0"/>
              <a:t>employment</a:t>
            </a:r>
            <a:r>
              <a:rPr lang="nl-NL" baseline="0" dirty="0" smtClean="0"/>
              <a:t> </a:t>
            </a:r>
            <a:r>
              <a:rPr lang="nl-NL" baseline="0" dirty="0" err="1" smtClean="0"/>
              <a:t>arrangements</a:t>
            </a:r>
            <a:endParaRPr lang="nl-NL" dirty="0"/>
          </a:p>
        </c:rich>
      </c:tx>
    </c:title>
    <c:plotArea>
      <c:layout/>
      <c:lineChart>
        <c:grouping val="standard"/>
        <c:ser>
          <c:idx val="0"/>
          <c:order val="0"/>
          <c:tx>
            <c:strRef>
              <c:f>Data!$T$10</c:f>
              <c:strCache>
                <c:ptCount val="1"/>
                <c:pt idx="0">
                  <c:v>average number of employments</c:v>
                </c:pt>
              </c:strCache>
            </c:strRef>
          </c:tx>
          <c:marker>
            <c:symbol val="none"/>
          </c:marke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Data!$T$11:$T$32</c:f>
              <c:numCache>
                <c:formatCode>0.00</c:formatCode>
                <c:ptCount val="22"/>
                <c:pt idx="0">
                  <c:v>1.051267281105991</c:v>
                </c:pt>
                <c:pt idx="1">
                  <c:v>1.052512704686618</c:v>
                </c:pt>
                <c:pt idx="2">
                  <c:v>1.052843298592064</c:v>
                </c:pt>
                <c:pt idx="3">
                  <c:v>1.054416961130742</c:v>
                </c:pt>
                <c:pt idx="4">
                  <c:v>1.05363321799308</c:v>
                </c:pt>
                <c:pt idx="5">
                  <c:v>1.057567475230611</c:v>
                </c:pt>
                <c:pt idx="6">
                  <c:v>1.058552406964834</c:v>
                </c:pt>
                <c:pt idx="7">
                  <c:v>1.060384419118898</c:v>
                </c:pt>
                <c:pt idx="8">
                  <c:v>1.060192883272364</c:v>
                </c:pt>
                <c:pt idx="9">
                  <c:v>1.062276422764228</c:v>
                </c:pt>
                <c:pt idx="10">
                  <c:v>1.060276990871892</c:v>
                </c:pt>
                <c:pt idx="11">
                  <c:v>1.064127951256664</c:v>
                </c:pt>
                <c:pt idx="12">
                  <c:v>1.061233480176212</c:v>
                </c:pt>
                <c:pt idx="13">
                  <c:v>1.060389238694906</c:v>
                </c:pt>
                <c:pt idx="14">
                  <c:v>1.05690715883669</c:v>
                </c:pt>
                <c:pt idx="15">
                  <c:v>1.056674538130296</c:v>
                </c:pt>
                <c:pt idx="16">
                  <c:v>1.054834658853077</c:v>
                </c:pt>
                <c:pt idx="17">
                  <c:v>1.054920231540308</c:v>
                </c:pt>
                <c:pt idx="18">
                  <c:v>1.055172413793104</c:v>
                </c:pt>
                <c:pt idx="19">
                  <c:v>1.055209630552096</c:v>
                </c:pt>
                <c:pt idx="20">
                  <c:v>1.055458338941984</c:v>
                </c:pt>
                <c:pt idx="21">
                  <c:v>1.055467302091607</c:v>
                </c:pt>
              </c:numCache>
            </c:numRef>
          </c:val>
        </c:ser>
        <c:marker val="1"/>
        <c:axId val="453581416"/>
        <c:axId val="478212040"/>
      </c:lineChart>
      <c:catAx>
        <c:axId val="453581416"/>
        <c:scaling>
          <c:orientation val="minMax"/>
        </c:scaling>
        <c:axPos val="b"/>
        <c:tickLblPos val="nextTo"/>
        <c:crossAx val="478212040"/>
        <c:crosses val="autoZero"/>
        <c:auto val="1"/>
        <c:lblAlgn val="ctr"/>
        <c:lblOffset val="100"/>
      </c:catAx>
      <c:valAx>
        <c:axId val="478212040"/>
        <c:scaling>
          <c:orientation val="minMax"/>
          <c:min val="1.05"/>
        </c:scaling>
        <c:axPos val="l"/>
        <c:majorGridlines/>
        <c:numFmt formatCode="0.00" sourceLinked="1"/>
        <c:tickLblPos val="nextTo"/>
        <c:crossAx val="453581416"/>
        <c:crosses val="autoZero"/>
        <c:crossBetween val="between"/>
        <c:majorUnit val="0.01"/>
      </c:valAx>
    </c:plotArea>
    <c:plotVisOnly val="1"/>
  </c:chart>
  <c:spPr>
    <a:ln>
      <a:solidFill>
        <a:schemeClr val="bg2"/>
      </a:solid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nl-NL"/>
  <c:style val="2"/>
  <c:chart>
    <c:title>
      <c:tx>
        <c:rich>
          <a:bodyPr/>
          <a:lstStyle/>
          <a:p>
            <a:pPr>
              <a:defRPr/>
            </a:pPr>
            <a:r>
              <a:rPr lang="nl-NL" dirty="0" smtClean="0"/>
              <a:t>Temp </a:t>
            </a:r>
            <a:r>
              <a:rPr lang="nl-NL" dirty="0" err="1"/>
              <a:t>Employment</a:t>
            </a:r>
            <a:r>
              <a:rPr lang="nl-NL" dirty="0"/>
              <a:t> </a:t>
            </a:r>
            <a:r>
              <a:rPr lang="nl-NL" dirty="0" err="1"/>
              <a:t>Agencies</a:t>
            </a:r>
            <a:r>
              <a:rPr lang="nl-NL" dirty="0"/>
              <a:t> </a:t>
            </a:r>
            <a:r>
              <a:rPr lang="nl-NL" dirty="0" err="1"/>
              <a:t>total</a:t>
            </a:r>
            <a:r>
              <a:rPr lang="nl-NL" dirty="0"/>
              <a:t> </a:t>
            </a:r>
            <a:r>
              <a:rPr lang="nl-NL" dirty="0" err="1"/>
              <a:t>working</a:t>
            </a:r>
            <a:r>
              <a:rPr lang="nl-NL" dirty="0"/>
              <a:t> </a:t>
            </a:r>
            <a:r>
              <a:rPr lang="nl-NL" dirty="0" err="1" smtClean="0"/>
              <a:t>hours</a:t>
            </a:r>
            <a:endParaRPr lang="nl-NL" dirty="0" smtClean="0"/>
          </a:p>
          <a:p>
            <a:pPr>
              <a:defRPr/>
            </a:pPr>
            <a:r>
              <a:rPr lang="nl-NL" sz="1200" b="0" dirty="0" smtClean="0"/>
              <a:t>CBS </a:t>
            </a:r>
            <a:r>
              <a:rPr lang="nl-NL" sz="1200" b="0" dirty="0" err="1" smtClean="0"/>
              <a:t>Netherlands</a:t>
            </a:r>
            <a:r>
              <a:rPr lang="nl-NL" sz="1200" b="0" dirty="0" smtClean="0"/>
              <a:t>, index 2000 = 100</a:t>
            </a:r>
            <a:endParaRPr lang="nl-NL" sz="1200" b="0" dirty="0"/>
          </a:p>
        </c:rich>
      </c:tx>
    </c:title>
    <c:plotArea>
      <c:layout/>
      <c:lineChart>
        <c:grouping val="standard"/>
        <c:ser>
          <c:idx val="0"/>
          <c:order val="0"/>
          <c:tx>
            <c:strRef>
              <c:f>Data!$B$44</c:f>
              <c:strCache>
                <c:ptCount val="1"/>
                <c:pt idx="0">
                  <c:v>Temporary Employment Agency working hours</c:v>
                </c:pt>
              </c:strCache>
            </c:strRef>
          </c:tx>
          <c:marker>
            <c:symbol val="none"/>
          </c:marker>
          <c:cat>
            <c:numRef>
              <c:f>Data!$A$45:$A$54</c:f>
              <c:numCache>
                <c:formatCode>General</c:formatCode>
                <c:ptCount val="10"/>
                <c:pt idx="0">
                  <c:v>1999.0</c:v>
                </c:pt>
                <c:pt idx="1">
                  <c:v>2000.0</c:v>
                </c:pt>
                <c:pt idx="2">
                  <c:v>2001.0</c:v>
                </c:pt>
                <c:pt idx="3">
                  <c:v>2002.0</c:v>
                </c:pt>
                <c:pt idx="4">
                  <c:v>2003.0</c:v>
                </c:pt>
                <c:pt idx="5">
                  <c:v>2004.0</c:v>
                </c:pt>
                <c:pt idx="6">
                  <c:v>2005.0</c:v>
                </c:pt>
                <c:pt idx="7">
                  <c:v>2006.0</c:v>
                </c:pt>
                <c:pt idx="8">
                  <c:v>2007.0</c:v>
                </c:pt>
                <c:pt idx="9">
                  <c:v>2008.0</c:v>
                </c:pt>
              </c:numCache>
            </c:numRef>
          </c:cat>
          <c:val>
            <c:numRef>
              <c:f>Data!$B$45:$B$54</c:f>
              <c:numCache>
                <c:formatCode>General</c:formatCode>
                <c:ptCount val="10"/>
                <c:pt idx="0">
                  <c:v>99.0</c:v>
                </c:pt>
                <c:pt idx="1">
                  <c:v>100.0</c:v>
                </c:pt>
                <c:pt idx="2">
                  <c:v>100.0</c:v>
                </c:pt>
                <c:pt idx="3">
                  <c:v>93.0</c:v>
                </c:pt>
                <c:pt idx="4">
                  <c:v>85.0</c:v>
                </c:pt>
                <c:pt idx="5">
                  <c:v>86.0</c:v>
                </c:pt>
                <c:pt idx="6">
                  <c:v>97.0</c:v>
                </c:pt>
                <c:pt idx="7">
                  <c:v>114.0</c:v>
                </c:pt>
                <c:pt idx="8">
                  <c:v>128.0</c:v>
                </c:pt>
                <c:pt idx="9">
                  <c:v>133.0</c:v>
                </c:pt>
              </c:numCache>
            </c:numRef>
          </c:val>
        </c:ser>
        <c:marker val="1"/>
        <c:axId val="478942696"/>
        <c:axId val="533137992"/>
      </c:lineChart>
      <c:catAx>
        <c:axId val="478942696"/>
        <c:scaling>
          <c:orientation val="minMax"/>
        </c:scaling>
        <c:axPos val="b"/>
        <c:numFmt formatCode="General" sourceLinked="1"/>
        <c:tickLblPos val="nextTo"/>
        <c:crossAx val="533137992"/>
        <c:crosses val="autoZero"/>
        <c:auto val="1"/>
        <c:lblAlgn val="ctr"/>
        <c:lblOffset val="100"/>
      </c:catAx>
      <c:valAx>
        <c:axId val="533137992"/>
        <c:scaling>
          <c:orientation val="minMax"/>
          <c:min val="80.0"/>
        </c:scaling>
        <c:axPos val="l"/>
        <c:majorGridlines/>
        <c:numFmt formatCode="General" sourceLinked="1"/>
        <c:tickLblPos val="nextTo"/>
        <c:crossAx val="478942696"/>
        <c:crosses val="autoZero"/>
        <c:crossBetween val="between"/>
      </c:valAx>
    </c:plotArea>
    <c:plotVisOnly val="1"/>
  </c:chart>
  <c:spPr>
    <a:ln>
      <a:solidFill>
        <a:schemeClr val="bg2"/>
      </a:solidFill>
    </a:ln>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nl-NL"/>
  <c:style val="18"/>
  <c:chart>
    <c:title>
      <c:tx>
        <c:rich>
          <a:bodyPr/>
          <a:lstStyle/>
          <a:p>
            <a:pPr>
              <a:defRPr/>
            </a:pPr>
            <a:r>
              <a:rPr lang="nl-NL"/>
              <a:t>Proportion employment men-women</a:t>
            </a:r>
          </a:p>
        </c:rich>
      </c:tx>
    </c:title>
    <c:plotArea>
      <c:layout/>
      <c:areaChart>
        <c:grouping val="percentStacked"/>
        <c:ser>
          <c:idx val="0"/>
          <c:order val="0"/>
          <c:tx>
            <c:strRef>
              <c:f>Data!$AG$10</c:f>
              <c:strCache>
                <c:ptCount val="1"/>
                <c:pt idx="0">
                  <c:v>Men</c:v>
                </c:pt>
              </c:strCache>
            </c:strRef>
          </c:tx>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Data!$AG$11:$AG$32</c:f>
              <c:numCache>
                <c:formatCode>0.00</c:formatCode>
                <c:ptCount val="22"/>
                <c:pt idx="0">
                  <c:v>0.623008849557522</c:v>
                </c:pt>
                <c:pt idx="1">
                  <c:v>0.619152970922882</c:v>
                </c:pt>
                <c:pt idx="2">
                  <c:v>0.613052177928275</c:v>
                </c:pt>
                <c:pt idx="3">
                  <c:v>0.607228195937873</c:v>
                </c:pt>
                <c:pt idx="4">
                  <c:v>0.601260257913247</c:v>
                </c:pt>
                <c:pt idx="5">
                  <c:v>0.592196531791908</c:v>
                </c:pt>
                <c:pt idx="6">
                  <c:v>0.587854367534897</c:v>
                </c:pt>
                <c:pt idx="7">
                  <c:v>0.588453843955416</c:v>
                </c:pt>
                <c:pt idx="8">
                  <c:v>0.578616352201258</c:v>
                </c:pt>
                <c:pt idx="9">
                  <c:v>0.577717019822283</c:v>
                </c:pt>
                <c:pt idx="10">
                  <c:v>0.576316138443177</c:v>
                </c:pt>
                <c:pt idx="11">
                  <c:v>0.573274747996898</c:v>
                </c:pt>
                <c:pt idx="12">
                  <c:v>0.568098777875772</c:v>
                </c:pt>
                <c:pt idx="13">
                  <c:v>0.563401109057301</c:v>
                </c:pt>
                <c:pt idx="14">
                  <c:v>0.557836271432021</c:v>
                </c:pt>
                <c:pt idx="15">
                  <c:v>0.55261893320519</c:v>
                </c:pt>
                <c:pt idx="16">
                  <c:v>0.550162984425933</c:v>
                </c:pt>
                <c:pt idx="17">
                  <c:v>0.54670563877725</c:v>
                </c:pt>
                <c:pt idx="18">
                  <c:v>0.54423170140572</c:v>
                </c:pt>
                <c:pt idx="19">
                  <c:v>0.545877025738799</c:v>
                </c:pt>
                <c:pt idx="20">
                  <c:v>0.544715447154472</c:v>
                </c:pt>
                <c:pt idx="21">
                  <c:v>0.5430501488436</c:v>
                </c:pt>
              </c:numCache>
            </c:numRef>
          </c:val>
        </c:ser>
        <c:ser>
          <c:idx val="1"/>
          <c:order val="1"/>
          <c:tx>
            <c:strRef>
              <c:f>Data!$AH$10</c:f>
              <c:strCache>
                <c:ptCount val="1"/>
                <c:pt idx="0">
                  <c:v>Women</c:v>
                </c:pt>
              </c:strCache>
            </c:strRef>
          </c:tx>
          <c:spPr>
            <a:solidFill>
              <a:srgbClr val="FF6600"/>
            </a:solidFill>
          </c:spPr>
          <c:cat>
            <c:strRef>
              <c:f>Data!$Q$11:$Q$32</c:f>
              <c:strCache>
                <c:ptCount val="22"/>
                <c:pt idx="0">
                  <c:v>1987</c:v>
                </c:pt>
                <c:pt idx="1">
                  <c:v>1988</c:v>
                </c:pt>
                <c:pt idx="2">
                  <c:v>1989</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strCache>
            </c:strRef>
          </c:cat>
          <c:val>
            <c:numRef>
              <c:f>Data!$AH$11:$AH$32</c:f>
              <c:numCache>
                <c:formatCode>0.00</c:formatCode>
                <c:ptCount val="22"/>
                <c:pt idx="0">
                  <c:v>0.376991150442478</c:v>
                </c:pt>
                <c:pt idx="1">
                  <c:v>0.380689001264222</c:v>
                </c:pt>
                <c:pt idx="2">
                  <c:v>0.386947822071725</c:v>
                </c:pt>
                <c:pt idx="3">
                  <c:v>0.392771804062127</c:v>
                </c:pt>
                <c:pt idx="4">
                  <c:v>0.398886283704572</c:v>
                </c:pt>
                <c:pt idx="5">
                  <c:v>0.407947976878613</c:v>
                </c:pt>
                <c:pt idx="6">
                  <c:v>0.412145632465103</c:v>
                </c:pt>
                <c:pt idx="7">
                  <c:v>0.411403258073735</c:v>
                </c:pt>
                <c:pt idx="8">
                  <c:v>0.421383647798742</c:v>
                </c:pt>
                <c:pt idx="9">
                  <c:v>0.422282980177717</c:v>
                </c:pt>
                <c:pt idx="10">
                  <c:v>0.423816469964196</c:v>
                </c:pt>
                <c:pt idx="11">
                  <c:v>0.426725252003102</c:v>
                </c:pt>
                <c:pt idx="12">
                  <c:v>0.431901222124228</c:v>
                </c:pt>
                <c:pt idx="13">
                  <c:v>0.436722119531731</c:v>
                </c:pt>
                <c:pt idx="14">
                  <c:v>0.442163728567979</c:v>
                </c:pt>
                <c:pt idx="15">
                  <c:v>0.44738106679481</c:v>
                </c:pt>
                <c:pt idx="16">
                  <c:v>0.449837015574067</c:v>
                </c:pt>
                <c:pt idx="17">
                  <c:v>0.45329436122275</c:v>
                </c:pt>
                <c:pt idx="18">
                  <c:v>0.45576829859428</c:v>
                </c:pt>
                <c:pt idx="19">
                  <c:v>0.454122974261201</c:v>
                </c:pt>
                <c:pt idx="20">
                  <c:v>0.455400696864111</c:v>
                </c:pt>
                <c:pt idx="21">
                  <c:v>0.4569498511564</c:v>
                </c:pt>
              </c:numCache>
            </c:numRef>
          </c:val>
        </c:ser>
        <c:axId val="533104296"/>
        <c:axId val="533101704"/>
      </c:areaChart>
      <c:catAx>
        <c:axId val="533104296"/>
        <c:scaling>
          <c:orientation val="minMax"/>
        </c:scaling>
        <c:axPos val="b"/>
        <c:tickLblPos val="nextTo"/>
        <c:crossAx val="533101704"/>
        <c:crosses val="autoZero"/>
        <c:auto val="1"/>
        <c:lblAlgn val="ctr"/>
        <c:lblOffset val="100"/>
      </c:catAx>
      <c:valAx>
        <c:axId val="533101704"/>
        <c:scaling>
          <c:orientation val="minMax"/>
        </c:scaling>
        <c:axPos val="l"/>
        <c:majorGridlines/>
        <c:numFmt formatCode="0%" sourceLinked="1"/>
        <c:tickLblPos val="nextTo"/>
        <c:crossAx val="533104296"/>
        <c:crosses val="autoZero"/>
        <c:crossBetween val="midCat"/>
      </c:valAx>
    </c:plotArea>
    <c:legend>
      <c:legendPos val="r"/>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ClrTx/>
              <a:buFontTx/>
              <a:buNone/>
              <a:defRPr sz="1200">
                <a:latin typeface="Arial" charset="0"/>
                <a:ea typeface="+mn-ea"/>
                <a:cs typeface="+mn-cs"/>
              </a:defRPr>
            </a:lvl1pPr>
          </a:lstStyle>
          <a:p>
            <a:pPr>
              <a:defRPr/>
            </a:pPr>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ClrTx/>
              <a:buFontTx/>
              <a:buNone/>
              <a:defRPr sz="1200">
                <a:latin typeface="Arial" charset="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buClrTx/>
              <a:buFontTx/>
              <a:buNone/>
              <a:defRPr sz="1200">
                <a:latin typeface="Arial" charset="0"/>
                <a:ea typeface="+mn-ea"/>
                <a:cs typeface="+mn-cs"/>
              </a:defRPr>
            </a:lvl1pPr>
          </a:lstStyle>
          <a:p>
            <a:pPr>
              <a:defRPr/>
            </a:pPr>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buClrTx/>
              <a:buFontTx/>
              <a:buNone/>
              <a:defRPr sz="1200">
                <a:latin typeface="Arial" charset="0"/>
              </a:defRPr>
            </a:lvl1pPr>
          </a:lstStyle>
          <a:p>
            <a:pPr>
              <a:defRPr/>
            </a:pPr>
            <a:fld id="{E9CE484D-B4F7-A341-A76D-766B1D79008D}" type="slidenum">
              <a:rPr lang="en-US"/>
              <a:pPr>
                <a:defRPr/>
              </a:pPr>
              <a:t>‹nr.›</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jdelijke aanduiding voor dia-afbeelding 1"/>
          <p:cNvSpPr>
            <a:spLocks noGrp="1" noRot="1" noChangeAspect="1" noTextEdit="1"/>
          </p:cNvSpPr>
          <p:nvPr>
            <p:ph type="sldImg"/>
          </p:nvPr>
        </p:nvSpPr>
        <p:spPr>
          <a:ln/>
        </p:spPr>
      </p:sp>
      <p:sp>
        <p:nvSpPr>
          <p:cNvPr id="16387" name="Tijdelijke aanduiding voor notities 2"/>
          <p:cNvSpPr>
            <a:spLocks noGrp="1"/>
          </p:cNvSpPr>
          <p:nvPr>
            <p:ph type="body" idx="1"/>
          </p:nvPr>
        </p:nvSpPr>
        <p:spPr>
          <a:noFill/>
          <a:ln/>
        </p:spPr>
        <p:txBody>
          <a:bodyPr/>
          <a:lstStyle/>
          <a:p>
            <a:r>
              <a:rPr lang="en-US"/>
              <a:t>the risk of seriously undermining the financial balance of </a:t>
            </a:r>
            <a:r>
              <a:rPr lang="nl-BE"/>
              <a:t>the social security system</a:t>
            </a:r>
          </a:p>
        </p:txBody>
      </p:sp>
      <p:sp>
        <p:nvSpPr>
          <p:cNvPr id="16388" name="Tijdelijke aanduiding voor dianummer 3"/>
          <p:cNvSpPr>
            <a:spLocks noGrp="1"/>
          </p:cNvSpPr>
          <p:nvPr>
            <p:ph type="sldNum" sz="quarter" idx="5"/>
          </p:nvPr>
        </p:nvSpPr>
        <p:spPr>
          <a:noFill/>
        </p:spPr>
        <p:txBody>
          <a:bodyPr/>
          <a:lstStyle/>
          <a:p>
            <a:fld id="{3B1726CD-5256-104C-9DEC-6A0BA7E63019}" type="slidenum">
              <a:rPr lang="en-US"/>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jdelijke aanduiding voor dia-afbeelding 1"/>
          <p:cNvSpPr>
            <a:spLocks noGrp="1" noRot="1" noChangeAspect="1"/>
          </p:cNvSpPr>
          <p:nvPr>
            <p:ph type="sldImg"/>
          </p:nvPr>
        </p:nvSpPr>
        <p:spPr>
          <a:ln/>
        </p:spPr>
      </p:sp>
      <p:sp>
        <p:nvSpPr>
          <p:cNvPr id="3" name="Tijdelijke aanduiding voor notities 2"/>
          <p:cNvSpPr>
            <a:spLocks noGrp="1"/>
          </p:cNvSpPr>
          <p:nvPr>
            <p:ph type="body" idx="1"/>
          </p:nvPr>
        </p:nvSpPr>
        <p:spPr/>
        <p:txBody>
          <a:bodyPr>
            <a:normAutofit lnSpcReduction="10000"/>
          </a:bodyPr>
          <a:lstStyle/>
          <a:p>
            <a:pPr>
              <a:defRPr/>
            </a:pPr>
            <a:r>
              <a:rPr lang="en-US" dirty="0" smtClean="0"/>
              <a:t>Only after three consecutive temporary contracts or if the total length of consecutive contracts has been three years or more, an employment contract for an indefinite period comes into force (was after one extension)</a:t>
            </a:r>
          </a:p>
          <a:p>
            <a:pPr>
              <a:defRPr/>
            </a:pPr>
            <a:r>
              <a:rPr lang="en-US" dirty="0" smtClean="0"/>
              <a:t>The license obligation for temporary employment agencies is withdrawn and the maximum length of time for temporary work scrapped</a:t>
            </a:r>
          </a:p>
          <a:p>
            <a:pPr>
              <a:defRPr/>
            </a:pPr>
            <a:r>
              <a:rPr lang="en-US" dirty="0" smtClean="0"/>
              <a:t>The notice period is one month in principle, with a maximum of four months (was six months)</a:t>
            </a:r>
          </a:p>
          <a:p>
            <a:pPr>
              <a:defRPr/>
            </a:pPr>
            <a:r>
              <a:rPr lang="en-US" dirty="0" smtClean="0"/>
              <a:t>Shortened and easier dismissal procedures </a:t>
            </a:r>
          </a:p>
          <a:p>
            <a:pPr>
              <a:defRPr/>
            </a:pPr>
            <a:r>
              <a:rPr lang="en-GB" dirty="0" smtClean="0"/>
              <a:t>Employees have a conditional right to expand or reduce their working hours. </a:t>
            </a:r>
            <a:endParaRPr lang="en-US" dirty="0" smtClean="0"/>
          </a:p>
          <a:p>
            <a:pPr>
              <a:defRPr/>
            </a:pPr>
            <a:r>
              <a:rPr lang="en-GB" dirty="0" smtClean="0"/>
              <a:t>Facilitations for improved combinations of ‘work and care’. This involves among other things pregnancy and childbirth leave, adoption and foster care, emergency leave, short-term sick leave, parental leave, career interruption and sabbatical leave.</a:t>
            </a:r>
            <a:endParaRPr lang="en-US" dirty="0" smtClean="0"/>
          </a:p>
          <a:p>
            <a:pPr>
              <a:defRPr/>
            </a:pPr>
            <a:endParaRPr lang="en-GB" dirty="0" smtClean="0"/>
          </a:p>
          <a:p>
            <a:pPr>
              <a:defRPr/>
            </a:pPr>
            <a:r>
              <a:rPr lang="en-GB" dirty="0" smtClean="0"/>
              <a:t>Employers have been given more possibilities to make the length of the workdays and workweeks dependent on the level of business activity, but must take the employees’ personal situation into account. </a:t>
            </a:r>
          </a:p>
          <a:p>
            <a:pPr>
              <a:defRPr/>
            </a:pPr>
            <a:r>
              <a:rPr lang="en-GB" dirty="0" smtClean="0"/>
              <a:t>Tailor-made solutions are encouraged by providing possibilities at a </a:t>
            </a:r>
            <a:r>
              <a:rPr lang="en-GB" dirty="0" err="1" smtClean="0"/>
              <a:t>sectoral</a:t>
            </a:r>
            <a:r>
              <a:rPr lang="en-GB" dirty="0" smtClean="0"/>
              <a:t> and company level for self-regulation, that deviates from the standards set by law.</a:t>
            </a:r>
            <a:endParaRPr lang="en-US" dirty="0" smtClean="0"/>
          </a:p>
          <a:p>
            <a:pPr>
              <a:defRPr/>
            </a:pPr>
            <a:endParaRPr lang="en-GB" dirty="0"/>
          </a:p>
        </p:txBody>
      </p:sp>
      <p:sp>
        <p:nvSpPr>
          <p:cNvPr id="30724" name="Tijdelijke aanduiding voor dianummer 3"/>
          <p:cNvSpPr>
            <a:spLocks noGrp="1"/>
          </p:cNvSpPr>
          <p:nvPr>
            <p:ph type="sldNum" sz="quarter" idx="5"/>
          </p:nvPr>
        </p:nvSpPr>
        <p:spPr>
          <a:noFill/>
        </p:spPr>
        <p:txBody>
          <a:bodyPr/>
          <a:lstStyle/>
          <a:p>
            <a:fld id="{0BD88689-75BC-FC41-AAF9-A2FB89A130BD}" type="slidenum">
              <a:rPr lang="en-US" smtClean="0"/>
              <a:pPr/>
              <a:t>34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jdelijke aanduiding voor dia-afbeelding 1"/>
          <p:cNvSpPr>
            <a:spLocks noGrp="1" noRot="1" noChangeAspect="1"/>
          </p:cNvSpPr>
          <p:nvPr>
            <p:ph type="sldImg"/>
          </p:nvPr>
        </p:nvSpPr>
        <p:spPr>
          <a:ln/>
        </p:spPr>
      </p:sp>
      <p:sp>
        <p:nvSpPr>
          <p:cNvPr id="32771" name="Tijdelijke aanduiding voor notities 2"/>
          <p:cNvSpPr>
            <a:spLocks noGrp="1"/>
          </p:cNvSpPr>
          <p:nvPr>
            <p:ph type="body" idx="1"/>
          </p:nvPr>
        </p:nvSpPr>
        <p:spPr>
          <a:noFill/>
          <a:ln/>
        </p:spPr>
        <p:txBody>
          <a:bodyPr/>
          <a:lstStyle/>
          <a:p>
            <a:r>
              <a:rPr lang="en-US" smtClean="0"/>
              <a:t>Introduction of 2 so-called presumptions of law which strengthens the position of atypical workers (regarding the existence of an employment contract and the number of working hours agreed in that contract); the existence of an employment contract is more easily presumed</a:t>
            </a:r>
          </a:p>
          <a:p>
            <a:r>
              <a:rPr lang="en-US" smtClean="0"/>
              <a:t>A minimum claim for pay per call-out: each time a temporary employee is called to work, a minimum amount of three hours must be paid</a:t>
            </a:r>
          </a:p>
          <a:p>
            <a:r>
              <a:rPr lang="en-US" smtClean="0"/>
              <a:t>Regulation of the division of wage payment risk if there is no work for a temporary employee: the maximum period during which employers are not required to pay wages for non-worked hours is six months</a:t>
            </a:r>
          </a:p>
          <a:p>
            <a:r>
              <a:rPr lang="en-US" smtClean="0"/>
              <a:t>From now on, the temporary employment agreement is deemed an employment contract, although during the first 26 weeks of the temporary employment period, the agency and employee have a certain degree of freedom in terms of entering and severing the employment relationship</a:t>
            </a:r>
          </a:p>
          <a:p>
            <a:endParaRPr lang="en-GB" smtClean="0"/>
          </a:p>
        </p:txBody>
      </p:sp>
      <p:sp>
        <p:nvSpPr>
          <p:cNvPr id="32772" name="Tijdelijke aanduiding voor dianummer 3"/>
          <p:cNvSpPr>
            <a:spLocks noGrp="1"/>
          </p:cNvSpPr>
          <p:nvPr>
            <p:ph type="sldNum" sz="quarter" idx="5"/>
          </p:nvPr>
        </p:nvSpPr>
        <p:spPr>
          <a:noFill/>
        </p:spPr>
        <p:txBody>
          <a:bodyPr/>
          <a:lstStyle/>
          <a:p>
            <a:fld id="{75131DB4-E7C0-6043-A0C5-6C06A3DDBB61}" type="slidenum">
              <a:rPr lang="en-US" smtClean="0"/>
              <a:pPr/>
              <a:t>35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Title Slide">
    <p:spTree>
      <p:nvGrpSpPr>
        <p:cNvPr id="1" name=""/>
        <p:cNvGrpSpPr/>
        <p:nvPr/>
      </p:nvGrpSpPr>
      <p:grpSpPr>
        <a:xfrm>
          <a:off x="0" y="0"/>
          <a:ext cx="0" cy="0"/>
          <a:chOff x="0" y="0"/>
          <a:chExt cx="0" cy="0"/>
        </a:xfrm>
      </p:grpSpPr>
      <p:sp>
        <p:nvSpPr>
          <p:cNvPr id="3" name="Rectangle 7"/>
          <p:cNvSpPr>
            <a:spLocks noChangeArrowheads="1"/>
          </p:cNvSpPr>
          <p:nvPr/>
        </p:nvSpPr>
        <p:spPr bwMode="auto">
          <a:xfrm>
            <a:off x="34925" y="3200400"/>
            <a:ext cx="538163" cy="466725"/>
          </a:xfrm>
          <a:prstGeom prst="rect">
            <a:avLst/>
          </a:prstGeom>
          <a:solidFill>
            <a:srgbClr val="FFFA2D"/>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grpSp>
        <p:nvGrpSpPr>
          <p:cNvPr id="4" name="Group 28"/>
          <p:cNvGrpSpPr>
            <a:grpSpLocks/>
          </p:cNvGrpSpPr>
          <p:nvPr userDrawn="1"/>
        </p:nvGrpSpPr>
        <p:grpSpPr bwMode="auto">
          <a:xfrm>
            <a:off x="147638" y="1333500"/>
            <a:ext cx="2593975" cy="2476500"/>
            <a:chOff x="93" y="840"/>
            <a:chExt cx="1634" cy="1560"/>
          </a:xfrm>
        </p:grpSpPr>
        <p:sp>
          <p:nvSpPr>
            <p:cNvPr id="5" name="Rectangle 8"/>
            <p:cNvSpPr>
              <a:spLocks noChangeArrowheads="1"/>
            </p:cNvSpPr>
            <p:nvPr userDrawn="1"/>
          </p:nvSpPr>
          <p:spPr bwMode="auto">
            <a:xfrm>
              <a:off x="694" y="1137"/>
              <a:ext cx="345" cy="328"/>
            </a:xfrm>
            <a:prstGeom prst="rect">
              <a:avLst/>
            </a:prstGeom>
            <a:solidFill>
              <a:srgbClr val="1963CF"/>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6" name="Rectangle 9"/>
            <p:cNvSpPr>
              <a:spLocks noChangeArrowheads="1"/>
            </p:cNvSpPr>
            <p:nvPr userDrawn="1"/>
          </p:nvSpPr>
          <p:spPr bwMode="auto">
            <a:xfrm>
              <a:off x="1111" y="906"/>
              <a:ext cx="344" cy="294"/>
            </a:xfrm>
            <a:prstGeom prst="rect">
              <a:avLst/>
            </a:prstGeom>
            <a:solidFill>
              <a:srgbClr val="BFBFFF"/>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7" name="Rectangle 10"/>
            <p:cNvSpPr>
              <a:spLocks noChangeArrowheads="1"/>
            </p:cNvSpPr>
            <p:nvPr userDrawn="1"/>
          </p:nvSpPr>
          <p:spPr bwMode="auto">
            <a:xfrm>
              <a:off x="356" y="2054"/>
              <a:ext cx="344" cy="294"/>
            </a:xfrm>
            <a:prstGeom prst="rect">
              <a:avLst/>
            </a:prstGeom>
            <a:solidFill>
              <a:srgbClr val="F0EA00"/>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8" name="Rectangle 11"/>
            <p:cNvSpPr>
              <a:spLocks noChangeArrowheads="1"/>
            </p:cNvSpPr>
            <p:nvPr userDrawn="1"/>
          </p:nvSpPr>
          <p:spPr bwMode="auto">
            <a:xfrm>
              <a:off x="1027" y="1134"/>
              <a:ext cx="344" cy="328"/>
            </a:xfrm>
            <a:prstGeom prst="rect">
              <a:avLst/>
            </a:prstGeom>
            <a:solidFill>
              <a:srgbClr val="3D40B7"/>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9" name="Rectangle 12"/>
            <p:cNvSpPr>
              <a:spLocks noChangeArrowheads="1"/>
            </p:cNvSpPr>
            <p:nvPr userDrawn="1"/>
          </p:nvSpPr>
          <p:spPr bwMode="auto">
            <a:xfrm>
              <a:off x="424" y="1472"/>
              <a:ext cx="344" cy="304"/>
            </a:xfrm>
            <a:prstGeom prst="rect">
              <a:avLst/>
            </a:prstGeom>
            <a:solidFill>
              <a:srgbClr val="3964BB"/>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0" name="Rectangle 13"/>
            <p:cNvSpPr>
              <a:spLocks noChangeArrowheads="1"/>
            </p:cNvSpPr>
            <p:nvPr userDrawn="1"/>
          </p:nvSpPr>
          <p:spPr bwMode="auto">
            <a:xfrm>
              <a:off x="766" y="1440"/>
              <a:ext cx="338" cy="304"/>
            </a:xfrm>
            <a:prstGeom prst="rect">
              <a:avLst/>
            </a:prstGeom>
            <a:solidFill>
              <a:srgbClr val="BFBFFF"/>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1" name="Rectangle 14"/>
            <p:cNvSpPr>
              <a:spLocks noChangeArrowheads="1"/>
            </p:cNvSpPr>
            <p:nvPr userDrawn="1"/>
          </p:nvSpPr>
          <p:spPr bwMode="auto">
            <a:xfrm>
              <a:off x="93" y="1728"/>
              <a:ext cx="339" cy="290"/>
            </a:xfrm>
            <a:prstGeom prst="rect">
              <a:avLst/>
            </a:prstGeom>
            <a:solidFill>
              <a:srgbClr val="7B7DD3"/>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2" name="Rectangle 15"/>
            <p:cNvSpPr>
              <a:spLocks noChangeArrowheads="1"/>
            </p:cNvSpPr>
            <p:nvPr userDrawn="1"/>
          </p:nvSpPr>
          <p:spPr bwMode="auto">
            <a:xfrm>
              <a:off x="340" y="1764"/>
              <a:ext cx="344" cy="290"/>
            </a:xfrm>
            <a:prstGeom prst="rect">
              <a:avLst/>
            </a:prstGeom>
            <a:solidFill>
              <a:srgbClr val="484BC2"/>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3" name="Rectangle 16"/>
            <p:cNvSpPr>
              <a:spLocks noChangeArrowheads="1"/>
            </p:cNvSpPr>
            <p:nvPr userDrawn="1"/>
          </p:nvSpPr>
          <p:spPr bwMode="auto">
            <a:xfrm>
              <a:off x="567" y="2023"/>
              <a:ext cx="345" cy="296"/>
            </a:xfrm>
            <a:prstGeom prst="rect">
              <a:avLst/>
            </a:prstGeom>
            <a:solidFill>
              <a:srgbClr val="D1BF0F"/>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4" name="Rectangle 17"/>
            <p:cNvSpPr>
              <a:spLocks noChangeArrowheads="1"/>
            </p:cNvSpPr>
            <p:nvPr userDrawn="1"/>
          </p:nvSpPr>
          <p:spPr bwMode="auto">
            <a:xfrm>
              <a:off x="612" y="1778"/>
              <a:ext cx="344" cy="291"/>
            </a:xfrm>
            <a:prstGeom prst="rect">
              <a:avLst/>
            </a:prstGeom>
            <a:solidFill>
              <a:srgbClr val="3A3DAE"/>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5" name="Rectangle 18"/>
            <p:cNvSpPr>
              <a:spLocks noChangeArrowheads="1"/>
            </p:cNvSpPr>
            <p:nvPr userDrawn="1"/>
          </p:nvSpPr>
          <p:spPr bwMode="auto">
            <a:xfrm>
              <a:off x="1344" y="1152"/>
              <a:ext cx="344" cy="328"/>
            </a:xfrm>
            <a:prstGeom prst="rect">
              <a:avLst/>
            </a:prstGeom>
            <a:solidFill>
              <a:schemeClr val="bg2"/>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6" name="Rectangle 19"/>
            <p:cNvSpPr>
              <a:spLocks noChangeArrowheads="1"/>
            </p:cNvSpPr>
            <p:nvPr userDrawn="1"/>
          </p:nvSpPr>
          <p:spPr bwMode="auto">
            <a:xfrm>
              <a:off x="1383" y="840"/>
              <a:ext cx="344" cy="291"/>
            </a:xfrm>
            <a:prstGeom prst="rect">
              <a:avLst/>
            </a:prstGeom>
            <a:solidFill>
              <a:srgbClr val="0000A0"/>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7" name="Rectangle 20"/>
            <p:cNvSpPr>
              <a:spLocks noChangeArrowheads="1"/>
            </p:cNvSpPr>
            <p:nvPr userDrawn="1"/>
          </p:nvSpPr>
          <p:spPr bwMode="auto">
            <a:xfrm>
              <a:off x="930" y="1544"/>
              <a:ext cx="344" cy="328"/>
            </a:xfrm>
            <a:prstGeom prst="rect">
              <a:avLst/>
            </a:prstGeom>
            <a:solidFill>
              <a:srgbClr val="0000A0"/>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8" name="Rectangle 21"/>
            <p:cNvSpPr>
              <a:spLocks noChangeArrowheads="1"/>
            </p:cNvSpPr>
            <p:nvPr userDrawn="1"/>
          </p:nvSpPr>
          <p:spPr bwMode="auto">
            <a:xfrm>
              <a:off x="1296" y="1440"/>
              <a:ext cx="344" cy="328"/>
            </a:xfrm>
            <a:prstGeom prst="rect">
              <a:avLst/>
            </a:prstGeom>
            <a:solidFill>
              <a:srgbClr val="4949FF"/>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19" name="Rectangle 22"/>
            <p:cNvSpPr>
              <a:spLocks noChangeArrowheads="1"/>
            </p:cNvSpPr>
            <p:nvPr userDrawn="1"/>
          </p:nvSpPr>
          <p:spPr bwMode="auto">
            <a:xfrm>
              <a:off x="1357" y="1760"/>
              <a:ext cx="344" cy="294"/>
            </a:xfrm>
            <a:prstGeom prst="rect">
              <a:avLst/>
            </a:prstGeom>
            <a:solidFill>
              <a:srgbClr val="000072"/>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20" name="Rectangle 23"/>
            <p:cNvSpPr>
              <a:spLocks noChangeArrowheads="1"/>
            </p:cNvSpPr>
            <p:nvPr userDrawn="1"/>
          </p:nvSpPr>
          <p:spPr bwMode="auto">
            <a:xfrm>
              <a:off x="1056" y="1728"/>
              <a:ext cx="344" cy="291"/>
            </a:xfrm>
            <a:prstGeom prst="rect">
              <a:avLst/>
            </a:prstGeom>
            <a:solidFill>
              <a:srgbClr val="00C2F0"/>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21" name="Rectangle 24"/>
            <p:cNvSpPr>
              <a:spLocks noChangeArrowheads="1"/>
            </p:cNvSpPr>
            <p:nvPr userDrawn="1"/>
          </p:nvSpPr>
          <p:spPr bwMode="auto">
            <a:xfrm>
              <a:off x="839" y="2064"/>
              <a:ext cx="344" cy="285"/>
            </a:xfrm>
            <a:prstGeom prst="rect">
              <a:avLst/>
            </a:prstGeom>
            <a:solidFill>
              <a:srgbClr val="DCE11B"/>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22" name="Rectangle 25"/>
            <p:cNvSpPr>
              <a:spLocks noChangeArrowheads="1"/>
            </p:cNvSpPr>
            <p:nvPr userDrawn="1"/>
          </p:nvSpPr>
          <p:spPr bwMode="auto">
            <a:xfrm>
              <a:off x="1353" y="2056"/>
              <a:ext cx="343" cy="294"/>
            </a:xfrm>
            <a:prstGeom prst="rect">
              <a:avLst/>
            </a:prstGeom>
            <a:solidFill>
              <a:srgbClr val="C1AD1B"/>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23" name="Rectangle 26"/>
            <p:cNvSpPr>
              <a:spLocks noChangeArrowheads="1"/>
            </p:cNvSpPr>
            <p:nvPr userDrawn="1"/>
          </p:nvSpPr>
          <p:spPr bwMode="auto">
            <a:xfrm>
              <a:off x="1066" y="2115"/>
              <a:ext cx="344" cy="285"/>
            </a:xfrm>
            <a:prstGeom prst="rect">
              <a:avLst/>
            </a:prstGeom>
            <a:solidFill>
              <a:srgbClr val="E1C917"/>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grpSp>
      <p:pic>
        <p:nvPicPr>
          <p:cNvPr id="24" name="Picture 2" descr="C:\Users\user\Desktop\10_0305_-_sgk_cap_logo_final.png"/>
          <p:cNvPicPr>
            <a:picLocks noChangeAspect="1" noChangeArrowheads="1"/>
          </p:cNvPicPr>
          <p:nvPr userDrawn="1"/>
        </p:nvPicPr>
        <p:blipFill>
          <a:blip r:embed="rId2"/>
          <a:srcRect/>
          <a:stretch>
            <a:fillRect/>
          </a:stretch>
        </p:blipFill>
        <p:spPr bwMode="auto">
          <a:xfrm>
            <a:off x="2743200" y="1676400"/>
            <a:ext cx="6400800" cy="1676400"/>
          </a:xfrm>
          <a:prstGeom prst="rect">
            <a:avLst/>
          </a:prstGeom>
          <a:noFill/>
          <a:ln w="9525">
            <a:noFill/>
            <a:miter lim="800000"/>
            <a:headEnd/>
            <a:tailEnd/>
          </a:ln>
        </p:spPr>
      </p:pic>
      <p:sp>
        <p:nvSpPr>
          <p:cNvPr id="5124" name="Rectangle 4"/>
          <p:cNvSpPr>
            <a:spLocks noGrp="1" noChangeArrowheads="1"/>
          </p:cNvSpPr>
          <p:nvPr>
            <p:ph type="subTitle" idx="1"/>
          </p:nvPr>
        </p:nvSpPr>
        <p:spPr>
          <a:xfrm>
            <a:off x="2700338" y="3810000"/>
            <a:ext cx="6367462" cy="762000"/>
          </a:xfrm>
        </p:spPr>
        <p:txBody>
          <a:bodyPr/>
          <a:lstStyle>
            <a:lvl1pPr marL="0" indent="0" algn="ctr">
              <a:buFont typeface="Wingdings" pitchFamily="48" charset="2"/>
              <a:buNone/>
              <a:defRPr sz="2400">
                <a:solidFill>
                  <a:srgbClr val="143FA4"/>
                </a:solidFill>
              </a:defRPr>
            </a:lvl1pPr>
          </a:lstStyle>
          <a:p>
            <a:r>
              <a:rPr lang="en-GB"/>
              <a:t>Click to edit Master subtitle style</a:t>
            </a:r>
          </a:p>
        </p:txBody>
      </p:sp>
      <p:sp>
        <p:nvSpPr>
          <p:cNvPr id="25" name="Rectangle 2"/>
          <p:cNvSpPr>
            <a:spLocks noGrp="1" noChangeArrowheads="1"/>
          </p:cNvSpPr>
          <p:nvPr>
            <p:ph type="ftr" sz="quarter" idx="10"/>
          </p:nvPr>
        </p:nvSpPr>
        <p:spPr bwMode="auto">
          <a:xfrm>
            <a:off x="3276600" y="48006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eaLnBrk="1" hangingPunct="1">
              <a:spcBef>
                <a:spcPct val="0"/>
              </a:spcBef>
              <a:buClrTx/>
              <a:buFontTx/>
              <a:buNone/>
              <a:defRPr sz="1200">
                <a:solidFill>
                  <a:srgbClr val="143FA4"/>
                </a:solidFill>
                <a:latin typeface="Helvetica" pitchFamily="48" charset="0"/>
                <a:ea typeface="+mn-ea"/>
                <a:cs typeface="+mn-cs"/>
              </a:defRPr>
            </a:lvl1pPr>
          </a:lstStyle>
          <a:p>
            <a:pPr>
              <a:defRPr/>
            </a:pP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3FDE718A-EA5A-B645-9B44-DE3FF835A992}" type="slidenum">
              <a:rPr lang="en-GB"/>
              <a:pPr>
                <a:defRPr/>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152400"/>
            <a:ext cx="2163763"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52400"/>
            <a:ext cx="634365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4EE972A1-D08A-5047-B65F-C5AF663CFD2C}" type="slidenum">
              <a:rPr lang="en-GB"/>
              <a:pPr>
                <a:defRPr/>
              </a:pPr>
              <a:t>‹nr.›</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6C937493-ED5F-C047-902A-9137A95717CC}" type="slidenum">
              <a:rPr lang="en-GB"/>
              <a:pPr>
                <a:defRPr/>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9CEE89B5-62FC-E041-B1E8-1560ECE52523}" type="slidenum">
              <a:rPr lang="en-GB"/>
              <a:pPr>
                <a:defRPr/>
              </a:pPr>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341438"/>
            <a:ext cx="4252913" cy="3840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0113" y="1341438"/>
            <a:ext cx="4254500" cy="3840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92853B7D-36B7-DF41-B1A2-C219CD0E7C26}" type="slidenum">
              <a:rPr lang="en-GB"/>
              <a:pPr>
                <a:defRPr/>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7906D22A-A2D0-4F40-852D-1B6E679C7464}" type="slidenum">
              <a:rPr lang="en-GB"/>
              <a:pPr>
                <a:defRPr/>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3E1F9103-752B-0F40-8BDA-66A7044F9F7A}" type="slidenum">
              <a:rPr lang="en-GB"/>
              <a:pPr>
                <a:defRPr/>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F2327DF8-5225-AB4C-90B3-382D2B1BD672}" type="slidenum">
              <a:rPr lang="en-GB"/>
              <a:pPr>
                <a:defRPr/>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2DB7C64B-898A-994C-9AF8-FB237568E3A2}" type="slidenum">
              <a:rPr lang="en-GB"/>
              <a:pPr>
                <a:defRPr/>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260B002D-F483-ED40-8A96-674E592573C9}" type="slidenum">
              <a:rPr lang="en-GB"/>
              <a:pPr>
                <a:defRPr/>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bwMode="auto">
          <a:xfrm>
            <a:off x="533400" y="152400"/>
            <a:ext cx="8382000" cy="457200"/>
          </a:xfrm>
          <a:prstGeom prst="rect">
            <a:avLst/>
          </a:prstGeom>
          <a:solidFill>
            <a:srgbClr val="1658B2"/>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4099" name="Rectangle 3"/>
          <p:cNvSpPr>
            <a:spLocks noGrp="1" noChangeArrowheads="1"/>
          </p:cNvSpPr>
          <p:nvPr>
            <p:ph type="sldNum" sz="quarter" idx="4"/>
          </p:nvPr>
        </p:nvSpPr>
        <p:spPr bwMode="auto">
          <a:xfrm>
            <a:off x="8534400" y="6477000"/>
            <a:ext cx="381000" cy="228600"/>
          </a:xfrm>
          <a:prstGeom prst="rect">
            <a:avLst/>
          </a:prstGeom>
          <a:solidFill>
            <a:srgbClr val="AFCDF5"/>
          </a:solid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buClrTx/>
              <a:buFontTx/>
              <a:buNone/>
              <a:defRPr sz="1100" b="1">
                <a:solidFill>
                  <a:schemeClr val="bg1"/>
                </a:solidFill>
              </a:defRPr>
            </a:lvl1pPr>
          </a:lstStyle>
          <a:p>
            <a:pPr>
              <a:defRPr/>
            </a:pPr>
            <a:fld id="{A12BF6F3-2098-B643-A82B-7498B4D06C28}" type="slidenum">
              <a:rPr lang="en-GB"/>
              <a:pPr>
                <a:defRPr/>
              </a:pPr>
              <a:t>‹nr.›</a:t>
            </a:fld>
            <a:endParaRPr lang="en-GB"/>
          </a:p>
        </p:txBody>
      </p:sp>
      <p:sp>
        <p:nvSpPr>
          <p:cNvPr id="1029" name="Rectangle 5"/>
          <p:cNvSpPr>
            <a:spLocks noGrp="1" noChangeArrowheads="1"/>
          </p:cNvSpPr>
          <p:nvPr>
            <p:ph type="body" idx="1"/>
          </p:nvPr>
        </p:nvSpPr>
        <p:spPr bwMode="auto">
          <a:xfrm>
            <a:off x="304800" y="1341438"/>
            <a:ext cx="8659813" cy="3840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124" name="Rectangle 28"/>
          <p:cNvSpPr>
            <a:spLocks noChangeArrowheads="1"/>
          </p:cNvSpPr>
          <p:nvPr/>
        </p:nvSpPr>
        <p:spPr bwMode="auto">
          <a:xfrm>
            <a:off x="381000" y="6324600"/>
            <a:ext cx="3811588" cy="136525"/>
          </a:xfrm>
          <a:prstGeom prst="rect">
            <a:avLst/>
          </a:prstGeom>
          <a:solidFill>
            <a:srgbClr val="1658B2"/>
          </a:solidFill>
          <a:ln w="28575">
            <a:noFill/>
            <a:miter lim="800000"/>
            <a:headEnd/>
            <a:tailEnd/>
          </a:ln>
          <a:effectLst/>
        </p:spPr>
        <p:txBody>
          <a:bodyPr wrap="none" lIns="0" tIns="0" rIns="0" bIns="0" anchor="ctr"/>
          <a:lstStyle/>
          <a:p>
            <a:pPr>
              <a:defRPr/>
            </a:pPr>
            <a:endParaRPr lang="en-US">
              <a:latin typeface="Helvetica" pitchFamily="48" charset="0"/>
              <a:ea typeface="+mn-ea"/>
              <a:cs typeface="+mn-cs"/>
            </a:endParaRPr>
          </a:p>
        </p:txBody>
      </p:sp>
      <p:grpSp>
        <p:nvGrpSpPr>
          <p:cNvPr id="1031" name="Group 30"/>
          <p:cNvGrpSpPr>
            <a:grpSpLocks/>
          </p:cNvGrpSpPr>
          <p:nvPr/>
        </p:nvGrpSpPr>
        <p:grpSpPr bwMode="auto">
          <a:xfrm>
            <a:off x="76200" y="76200"/>
            <a:ext cx="533400" cy="658813"/>
            <a:chOff x="48" y="96"/>
            <a:chExt cx="336" cy="415"/>
          </a:xfrm>
        </p:grpSpPr>
        <p:sp>
          <p:nvSpPr>
            <p:cNvPr id="4116" name="Rectangle 20"/>
            <p:cNvSpPr>
              <a:spLocks noChangeArrowheads="1"/>
            </p:cNvSpPr>
            <p:nvPr userDrawn="1"/>
          </p:nvSpPr>
          <p:spPr bwMode="auto">
            <a:xfrm>
              <a:off x="48" y="336"/>
              <a:ext cx="154" cy="175"/>
            </a:xfrm>
            <a:prstGeom prst="rect">
              <a:avLst/>
            </a:prstGeom>
            <a:solidFill>
              <a:srgbClr val="0550D7"/>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4106" name="Rectangle 10"/>
            <p:cNvSpPr>
              <a:spLocks noChangeArrowheads="1"/>
            </p:cNvSpPr>
            <p:nvPr userDrawn="1"/>
          </p:nvSpPr>
          <p:spPr bwMode="auto">
            <a:xfrm>
              <a:off x="96" y="288"/>
              <a:ext cx="144" cy="144"/>
            </a:xfrm>
            <a:prstGeom prst="rect">
              <a:avLst/>
            </a:prstGeom>
            <a:solidFill>
              <a:srgbClr val="E5E000"/>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4117" name="Rectangle 21"/>
            <p:cNvSpPr>
              <a:spLocks noChangeArrowheads="1"/>
            </p:cNvSpPr>
            <p:nvPr userDrawn="1"/>
          </p:nvSpPr>
          <p:spPr bwMode="auto">
            <a:xfrm>
              <a:off x="229" y="96"/>
              <a:ext cx="155" cy="177"/>
            </a:xfrm>
            <a:prstGeom prst="rect">
              <a:avLst/>
            </a:prstGeom>
            <a:solidFill>
              <a:srgbClr val="AFCDF5"/>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sp>
          <p:nvSpPr>
            <p:cNvPr id="4103" name="Rectangle 7"/>
            <p:cNvSpPr>
              <a:spLocks noChangeArrowheads="1"/>
            </p:cNvSpPr>
            <p:nvPr userDrawn="1"/>
          </p:nvSpPr>
          <p:spPr bwMode="auto">
            <a:xfrm>
              <a:off x="168" y="172"/>
              <a:ext cx="153" cy="158"/>
            </a:xfrm>
            <a:prstGeom prst="rect">
              <a:avLst/>
            </a:prstGeom>
            <a:solidFill>
              <a:srgbClr val="FFF913"/>
            </a:solidFill>
            <a:ln w="9525">
              <a:noFill/>
              <a:miter lim="800000"/>
              <a:headEnd/>
              <a:tailEnd/>
            </a:ln>
          </p:spPr>
          <p:txBody>
            <a:bodyPr/>
            <a:lstStyle/>
            <a:p>
              <a:pPr eaLnBrk="1" hangingPunct="1">
                <a:spcBef>
                  <a:spcPct val="0"/>
                </a:spcBef>
                <a:buClrTx/>
                <a:buFontTx/>
                <a:buNone/>
                <a:defRPr/>
              </a:pPr>
              <a:endParaRPr lang="en-GB" sz="2400">
                <a:latin typeface="Times New Roman" pitchFamily="48" charset="0"/>
                <a:ea typeface="+mn-ea"/>
              </a:endParaRPr>
            </a:p>
          </p:txBody>
        </p:sp>
      </p:grpSp>
      <p:sp>
        <p:nvSpPr>
          <p:cNvPr id="4125" name="Rectangle 29"/>
          <p:cNvSpPr>
            <a:spLocks noChangeArrowheads="1"/>
          </p:cNvSpPr>
          <p:nvPr/>
        </p:nvSpPr>
        <p:spPr bwMode="auto">
          <a:xfrm>
            <a:off x="5105400" y="6324600"/>
            <a:ext cx="3810000" cy="136525"/>
          </a:xfrm>
          <a:prstGeom prst="rect">
            <a:avLst/>
          </a:prstGeom>
          <a:solidFill>
            <a:srgbClr val="1658B2"/>
          </a:solidFill>
          <a:ln w="28575">
            <a:noFill/>
            <a:miter lim="800000"/>
            <a:headEnd/>
            <a:tailEnd/>
          </a:ln>
          <a:effectLst/>
        </p:spPr>
        <p:txBody>
          <a:bodyPr wrap="none" lIns="0" tIns="0" rIns="0" bIns="0" anchor="ctr"/>
          <a:lstStyle/>
          <a:p>
            <a:pPr>
              <a:defRPr/>
            </a:pPr>
            <a:endParaRPr lang="en-US">
              <a:latin typeface="Helvetica" pitchFamily="48" charset="0"/>
              <a:ea typeface="+mn-ea"/>
              <a:cs typeface="+mn-cs"/>
            </a:endParaRPr>
          </a:p>
        </p:txBody>
      </p:sp>
      <p:graphicFrame>
        <p:nvGraphicFramePr>
          <p:cNvPr id="1026" name="Object 31"/>
          <p:cNvGraphicFramePr>
            <a:graphicFrameLocks noChangeAspect="1"/>
          </p:cNvGraphicFramePr>
          <p:nvPr/>
        </p:nvGraphicFramePr>
        <p:xfrm>
          <a:off x="4419600" y="6172200"/>
          <a:ext cx="533400" cy="509588"/>
        </p:xfrm>
        <a:graphic>
          <a:graphicData uri="http://schemas.openxmlformats.org/presentationml/2006/ole">
            <p:oleObj spid="_x0000_s1026" name="Picture" r:id="rId14" imgW="609480" imgH="590400" progId="Word.Picture.8">
              <p:embed/>
            </p:oleObj>
          </a:graphicData>
        </a:graphic>
      </p:graphicFrame>
    </p:spTree>
  </p:cSld>
  <p:clrMap bg1="lt1" tx1="dk1" bg2="lt2" tx2="dk2" accent1="accent1" accent2="accent2" accent3="accent3" accent4="accent4" accent5="accent5" accent6="accent6" hlink="hlink" folHlink="folHlink"/>
  <p:sldLayoutIdLst>
    <p:sldLayoutId id="2147483816"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ctr" rtl="0" eaLnBrk="0" fontAlgn="base" hangingPunct="0">
        <a:spcBef>
          <a:spcPct val="0"/>
        </a:spcBef>
        <a:spcAft>
          <a:spcPct val="0"/>
        </a:spcAft>
        <a:defRPr sz="3000">
          <a:solidFill>
            <a:schemeClr val="bg1"/>
          </a:solidFill>
          <a:latin typeface="+mj-lt"/>
          <a:ea typeface="Arial" charset="0"/>
          <a:cs typeface="+mj-cs"/>
        </a:defRPr>
      </a:lvl1pPr>
      <a:lvl2pPr algn="ctr" rtl="0" eaLnBrk="0" fontAlgn="base" hangingPunct="0">
        <a:spcBef>
          <a:spcPct val="0"/>
        </a:spcBef>
        <a:spcAft>
          <a:spcPct val="0"/>
        </a:spcAft>
        <a:defRPr sz="3000">
          <a:solidFill>
            <a:schemeClr val="bg1"/>
          </a:solidFill>
          <a:latin typeface="Helvetica" pitchFamily="48" charset="0"/>
          <a:ea typeface="Arial" charset="0"/>
          <a:cs typeface="Arial" charset="0"/>
        </a:defRPr>
      </a:lvl2pPr>
      <a:lvl3pPr algn="ctr" rtl="0" eaLnBrk="0" fontAlgn="base" hangingPunct="0">
        <a:spcBef>
          <a:spcPct val="0"/>
        </a:spcBef>
        <a:spcAft>
          <a:spcPct val="0"/>
        </a:spcAft>
        <a:defRPr sz="3000">
          <a:solidFill>
            <a:schemeClr val="bg1"/>
          </a:solidFill>
          <a:latin typeface="Helvetica" pitchFamily="48" charset="0"/>
          <a:ea typeface="Arial" charset="0"/>
          <a:cs typeface="Arial" charset="0"/>
        </a:defRPr>
      </a:lvl3pPr>
      <a:lvl4pPr algn="ctr" rtl="0" eaLnBrk="0" fontAlgn="base" hangingPunct="0">
        <a:spcBef>
          <a:spcPct val="0"/>
        </a:spcBef>
        <a:spcAft>
          <a:spcPct val="0"/>
        </a:spcAft>
        <a:defRPr sz="3000">
          <a:solidFill>
            <a:schemeClr val="bg1"/>
          </a:solidFill>
          <a:latin typeface="Helvetica" pitchFamily="48" charset="0"/>
          <a:ea typeface="Arial" charset="0"/>
          <a:cs typeface="Arial" charset="0"/>
        </a:defRPr>
      </a:lvl4pPr>
      <a:lvl5pPr algn="ctr" rtl="0" eaLnBrk="0" fontAlgn="base" hangingPunct="0">
        <a:spcBef>
          <a:spcPct val="0"/>
        </a:spcBef>
        <a:spcAft>
          <a:spcPct val="0"/>
        </a:spcAft>
        <a:defRPr sz="3000">
          <a:solidFill>
            <a:schemeClr val="bg1"/>
          </a:solidFill>
          <a:latin typeface="Helvetica" pitchFamily="48" charset="0"/>
          <a:ea typeface="Arial" charset="0"/>
          <a:cs typeface="Arial" charset="0"/>
        </a:defRPr>
      </a:lvl5pPr>
      <a:lvl6pPr marL="457200" algn="ctr" rtl="0" fontAlgn="base">
        <a:spcBef>
          <a:spcPct val="0"/>
        </a:spcBef>
        <a:spcAft>
          <a:spcPct val="0"/>
        </a:spcAft>
        <a:defRPr sz="3000">
          <a:solidFill>
            <a:schemeClr val="bg1"/>
          </a:solidFill>
          <a:latin typeface="Helvetica" pitchFamily="48" charset="0"/>
          <a:cs typeface="Arial" charset="0"/>
        </a:defRPr>
      </a:lvl6pPr>
      <a:lvl7pPr marL="914400" algn="ctr" rtl="0" fontAlgn="base">
        <a:spcBef>
          <a:spcPct val="0"/>
        </a:spcBef>
        <a:spcAft>
          <a:spcPct val="0"/>
        </a:spcAft>
        <a:defRPr sz="3000">
          <a:solidFill>
            <a:schemeClr val="bg1"/>
          </a:solidFill>
          <a:latin typeface="Helvetica" pitchFamily="48" charset="0"/>
          <a:cs typeface="Arial" charset="0"/>
        </a:defRPr>
      </a:lvl7pPr>
      <a:lvl8pPr marL="1371600" algn="ctr" rtl="0" fontAlgn="base">
        <a:spcBef>
          <a:spcPct val="0"/>
        </a:spcBef>
        <a:spcAft>
          <a:spcPct val="0"/>
        </a:spcAft>
        <a:defRPr sz="3000">
          <a:solidFill>
            <a:schemeClr val="bg1"/>
          </a:solidFill>
          <a:latin typeface="Helvetica" pitchFamily="48" charset="0"/>
          <a:cs typeface="Arial" charset="0"/>
        </a:defRPr>
      </a:lvl8pPr>
      <a:lvl9pPr marL="1828800" algn="ctr" rtl="0" fontAlgn="base">
        <a:spcBef>
          <a:spcPct val="0"/>
        </a:spcBef>
        <a:spcAft>
          <a:spcPct val="0"/>
        </a:spcAft>
        <a:defRPr sz="3000">
          <a:solidFill>
            <a:schemeClr val="bg1"/>
          </a:solidFill>
          <a:latin typeface="Helvetica" pitchFamily="48"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charset="2"/>
        <a:buChar char="n"/>
        <a:defRPr sz="2800">
          <a:solidFill>
            <a:srgbClr val="1646B2"/>
          </a:solidFill>
          <a:latin typeface="+mn-lt"/>
          <a:ea typeface="Arial" charset="0"/>
          <a:cs typeface="+mn-cs"/>
        </a:defRPr>
      </a:lvl1pPr>
      <a:lvl2pPr marL="742950" indent="-285750" algn="l" rtl="0" eaLnBrk="0" fontAlgn="base" hangingPunct="0">
        <a:spcBef>
          <a:spcPct val="20000"/>
        </a:spcBef>
        <a:spcAft>
          <a:spcPct val="0"/>
        </a:spcAft>
        <a:buClr>
          <a:schemeClr val="accent2"/>
        </a:buClr>
        <a:buSzPct val="80000"/>
        <a:buFont typeface="Wingdings" charset="2"/>
        <a:buChar char="¨"/>
        <a:defRPr sz="2400">
          <a:solidFill>
            <a:srgbClr val="1646B2"/>
          </a:solidFill>
          <a:latin typeface="+mn-lt"/>
          <a:ea typeface="Arial" charset="0"/>
          <a:cs typeface="+mn-cs"/>
        </a:defRPr>
      </a:lvl2pPr>
      <a:lvl3pPr marL="1143000" indent="-228600" algn="l" rtl="0" eaLnBrk="0" fontAlgn="base" hangingPunct="0">
        <a:spcBef>
          <a:spcPct val="20000"/>
        </a:spcBef>
        <a:spcAft>
          <a:spcPct val="0"/>
        </a:spcAft>
        <a:buClr>
          <a:schemeClr val="bg2"/>
        </a:buClr>
        <a:buSzPct val="65000"/>
        <a:buFont typeface="Wingdings" charset="2"/>
        <a:buChar char="n"/>
        <a:defRPr sz="2400">
          <a:solidFill>
            <a:srgbClr val="1646B2"/>
          </a:solidFill>
          <a:latin typeface="+mn-lt"/>
          <a:ea typeface="Arial" charset="0"/>
          <a:cs typeface="+mn-cs"/>
        </a:defRPr>
      </a:lvl3pPr>
      <a:lvl4pPr marL="1600200" indent="-228600" algn="l" rtl="0" eaLnBrk="0" fontAlgn="base" hangingPunct="0">
        <a:spcBef>
          <a:spcPct val="20000"/>
        </a:spcBef>
        <a:spcAft>
          <a:spcPct val="0"/>
        </a:spcAft>
        <a:buClr>
          <a:schemeClr val="accent2"/>
        </a:buClr>
        <a:buSzPct val="70000"/>
        <a:buFont typeface="Wingdings" charset="2"/>
        <a:buChar char="¨"/>
        <a:defRPr sz="2400">
          <a:solidFill>
            <a:srgbClr val="1646B2"/>
          </a:solidFill>
          <a:latin typeface="+mn-lt"/>
          <a:ea typeface="Arial" charset="0"/>
          <a:cs typeface="+mn-cs"/>
        </a:defRPr>
      </a:lvl4pPr>
      <a:lvl5pPr marL="2057400" indent="-228600" algn="l" rtl="0" eaLnBrk="0" fontAlgn="base" hangingPunct="0">
        <a:spcBef>
          <a:spcPct val="20000"/>
        </a:spcBef>
        <a:spcAft>
          <a:spcPct val="0"/>
        </a:spcAft>
        <a:buClr>
          <a:schemeClr val="bg2"/>
        </a:buClr>
        <a:buFont typeface="Wingdings" charset="2"/>
        <a:buChar char="§"/>
        <a:defRPr sz="2400">
          <a:solidFill>
            <a:srgbClr val="1646B2"/>
          </a:solidFill>
          <a:latin typeface="+mn-lt"/>
          <a:ea typeface="Arial" charset="0"/>
          <a:cs typeface="+mn-cs"/>
        </a:defRPr>
      </a:lvl5pPr>
      <a:lvl6pPr marL="2514600" indent="-228600" algn="l" rtl="0" fontAlgn="base">
        <a:spcBef>
          <a:spcPct val="20000"/>
        </a:spcBef>
        <a:spcAft>
          <a:spcPct val="0"/>
        </a:spcAft>
        <a:buClr>
          <a:schemeClr val="bg2"/>
        </a:buClr>
        <a:buFont typeface="Wingdings" pitchFamily="48" charset="2"/>
        <a:buChar char="§"/>
        <a:defRPr sz="2400">
          <a:solidFill>
            <a:srgbClr val="1646B2"/>
          </a:solidFill>
          <a:latin typeface="+mn-lt"/>
          <a:cs typeface="+mn-cs"/>
        </a:defRPr>
      </a:lvl6pPr>
      <a:lvl7pPr marL="2971800" indent="-228600" algn="l" rtl="0" fontAlgn="base">
        <a:spcBef>
          <a:spcPct val="20000"/>
        </a:spcBef>
        <a:spcAft>
          <a:spcPct val="0"/>
        </a:spcAft>
        <a:buClr>
          <a:schemeClr val="bg2"/>
        </a:buClr>
        <a:buFont typeface="Wingdings" pitchFamily="48" charset="2"/>
        <a:buChar char="§"/>
        <a:defRPr sz="2400">
          <a:solidFill>
            <a:srgbClr val="1646B2"/>
          </a:solidFill>
          <a:latin typeface="+mn-lt"/>
          <a:cs typeface="+mn-cs"/>
        </a:defRPr>
      </a:lvl7pPr>
      <a:lvl8pPr marL="3429000" indent="-228600" algn="l" rtl="0" fontAlgn="base">
        <a:spcBef>
          <a:spcPct val="20000"/>
        </a:spcBef>
        <a:spcAft>
          <a:spcPct val="0"/>
        </a:spcAft>
        <a:buClr>
          <a:schemeClr val="bg2"/>
        </a:buClr>
        <a:buFont typeface="Wingdings" pitchFamily="48" charset="2"/>
        <a:buChar char="§"/>
        <a:defRPr sz="2400">
          <a:solidFill>
            <a:srgbClr val="1646B2"/>
          </a:solidFill>
          <a:latin typeface="+mn-lt"/>
          <a:cs typeface="+mn-cs"/>
        </a:defRPr>
      </a:lvl8pPr>
      <a:lvl9pPr marL="3886200" indent="-228600" algn="l" rtl="0" fontAlgn="base">
        <a:spcBef>
          <a:spcPct val="20000"/>
        </a:spcBef>
        <a:spcAft>
          <a:spcPct val="0"/>
        </a:spcAft>
        <a:buClr>
          <a:schemeClr val="bg2"/>
        </a:buClr>
        <a:buFont typeface="Wingdings" pitchFamily="48" charset="2"/>
        <a:buChar char="§"/>
        <a:defRPr sz="2400">
          <a:solidFill>
            <a:srgbClr val="1646B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6.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5" Type="http://schemas.openxmlformats.org/officeDocument/2006/relationships/chart" Target="../charts/chart8.xml"/><Relationship Id="rId6" Type="http://schemas.openxmlformats.org/officeDocument/2006/relationships/chart" Target="../charts/chart9.xml"/><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37.xml.rels><?xml version="1.0" encoding="UTF-8" standalone="yes"?>
<Relationships xmlns="http://schemas.openxmlformats.org/package/2006/relationships"><Relationship Id="rId3" Type="http://schemas.openxmlformats.org/officeDocument/2006/relationships/chart" Target="../charts/chart11.xml"/><Relationship Id="rId4" Type="http://schemas.openxmlformats.org/officeDocument/2006/relationships/chart" Target="../charts/chart12.xml"/><Relationship Id="rId5" Type="http://schemas.openxmlformats.org/officeDocument/2006/relationships/chart" Target="../charts/chart13.xml"/><Relationship Id="rId1" Type="http://schemas.openxmlformats.org/officeDocument/2006/relationships/slideLayout" Target="../slideLayouts/slideLayout2.xml"/><Relationship Id="rId2" Type="http://schemas.openxmlformats.org/officeDocument/2006/relationships/chart" Target="../charts/char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4.xml"/><Relationship Id="rId3" Type="http://schemas.openxmlformats.org/officeDocument/2006/relationships/chart" Target="../charts/char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3"/>
          <p:cNvSpPr>
            <a:spLocks noGrp="1" noChangeArrowheads="1"/>
          </p:cNvSpPr>
          <p:nvPr>
            <p:ph type="subTitle" idx="1"/>
          </p:nvPr>
        </p:nvSpPr>
        <p:spPr/>
        <p:txBody>
          <a:bodyPr/>
          <a:lstStyle/>
          <a:p>
            <a:pPr eaLnBrk="1" hangingPunct="1">
              <a:buFont typeface="Wingdings" charset="2"/>
              <a:buNone/>
            </a:pPr>
            <a:r>
              <a:rPr lang="en-US" dirty="0" smtClean="0"/>
              <a:t>Cracks in the system: Europe social security 1970 - 2000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Case study “Dutch disease”</a:t>
            </a:r>
            <a:endParaRPr lang="en-GB" dirty="0"/>
          </a:p>
        </p:txBody>
      </p:sp>
      <p:sp>
        <p:nvSpPr>
          <p:cNvPr id="3" name="Tijdelijke aanduiding voor inhoud 2"/>
          <p:cNvSpPr>
            <a:spLocks noGrp="1"/>
          </p:cNvSpPr>
          <p:nvPr>
            <p:ph idx="1"/>
          </p:nvPr>
        </p:nvSpPr>
        <p:spPr/>
        <p:txBody>
          <a:bodyPr/>
          <a:lstStyle/>
          <a:p>
            <a:r>
              <a:rPr lang="en-GB" dirty="0" smtClean="0"/>
              <a:t>Strongly increasing number of social benefits:</a:t>
            </a:r>
          </a:p>
          <a:p>
            <a:pPr lvl="1"/>
            <a:r>
              <a:rPr lang="en-GB" dirty="0" smtClean="0"/>
              <a:t>Rising number of unemployment benefits</a:t>
            </a:r>
          </a:p>
          <a:p>
            <a:pPr lvl="1"/>
            <a:r>
              <a:rPr lang="en-GB" dirty="0" smtClean="0"/>
              <a:t>Rising welfare arrangements</a:t>
            </a:r>
          </a:p>
          <a:p>
            <a:pPr lvl="1"/>
            <a:r>
              <a:rPr lang="en-GB" dirty="0" smtClean="0"/>
              <a:t>Fast rising (long term) disability pensions</a:t>
            </a:r>
          </a:p>
          <a:p>
            <a:r>
              <a:rPr lang="en-GB" dirty="0" smtClean="0"/>
              <a:t>Mismatch labour market (policies)</a:t>
            </a:r>
          </a:p>
          <a:p>
            <a:r>
              <a:rPr lang="en-GB" dirty="0" smtClean="0"/>
              <a:t>Unbalances between rights and obligations in social security</a:t>
            </a:r>
          </a:p>
          <a:p>
            <a:r>
              <a:rPr lang="en-GB" dirty="0" smtClean="0"/>
              <a:t>Limited control on eligibility</a:t>
            </a:r>
          </a:p>
          <a:p>
            <a:r>
              <a:rPr lang="en-GB" dirty="0" smtClean="0"/>
              <a:t>“calculating behaviour” </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10</a:t>
            </a:fld>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Afbeelding 9"/>
          <p:cNvPicPr>
            <a:picLocks noChangeAspect="1"/>
          </p:cNvPicPr>
          <p:nvPr/>
        </p:nvPicPr>
        <p:blipFill>
          <a:blip r:embed="rId2"/>
          <a:stretch>
            <a:fillRect/>
          </a:stretch>
        </p:blipFill>
        <p:spPr>
          <a:xfrm>
            <a:off x="685800" y="1066800"/>
            <a:ext cx="8094134" cy="5029200"/>
          </a:xfrm>
          <a:prstGeom prst="rect">
            <a:avLst/>
          </a:prstGeom>
        </p:spPr>
      </p:pic>
      <p:sp>
        <p:nvSpPr>
          <p:cNvPr id="2" name="Titel 1"/>
          <p:cNvSpPr>
            <a:spLocks noGrp="1"/>
          </p:cNvSpPr>
          <p:nvPr>
            <p:ph type="title"/>
          </p:nvPr>
        </p:nvSpPr>
        <p:spPr/>
        <p:txBody>
          <a:bodyPr/>
          <a:lstStyle/>
          <a:p>
            <a:r>
              <a:rPr lang="en-GB" dirty="0" smtClean="0"/>
              <a:t> </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11</a:t>
            </a:fld>
            <a:endParaRPr lang="en-GB"/>
          </a:p>
        </p:txBody>
      </p:sp>
      <p:sp>
        <p:nvSpPr>
          <p:cNvPr id="6" name="Afgeronde rechthoek 5"/>
          <p:cNvSpPr/>
          <p:nvPr/>
        </p:nvSpPr>
        <p:spPr bwMode="auto">
          <a:xfrm>
            <a:off x="5410200" y="1524000"/>
            <a:ext cx="1752600" cy="3810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kumimoji="0" lang="en-GB" sz="1600" b="0" i="0" u="none" strike="noStrike" cap="none" normalizeH="0" baseline="0" dirty="0" smtClean="0">
                <a:ln>
                  <a:noFill/>
                </a:ln>
                <a:solidFill>
                  <a:schemeClr val="tx1"/>
                </a:solidFill>
                <a:effectLst/>
                <a:latin typeface="Helvetica" pitchFamily="48" charset="0"/>
              </a:rPr>
              <a:t>Disability pension</a:t>
            </a:r>
          </a:p>
        </p:txBody>
      </p:sp>
      <p:sp>
        <p:nvSpPr>
          <p:cNvPr id="7" name="Afgeronde rechthoek 6"/>
          <p:cNvSpPr/>
          <p:nvPr/>
        </p:nvSpPr>
        <p:spPr bwMode="auto">
          <a:xfrm>
            <a:off x="7239000" y="2819400"/>
            <a:ext cx="1524000" cy="5334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Unemployment </a:t>
            </a:r>
          </a:p>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benefits III</a:t>
            </a:r>
            <a:endParaRPr kumimoji="0" lang="en-GB" sz="1600" b="0" i="0" u="none" strike="noStrike" cap="none" normalizeH="0" baseline="0" dirty="0" smtClean="0">
              <a:ln>
                <a:noFill/>
              </a:ln>
              <a:solidFill>
                <a:schemeClr val="tx1"/>
              </a:solidFill>
              <a:effectLst/>
              <a:latin typeface="Helvetica" pitchFamily="48" charset="0"/>
            </a:endParaRPr>
          </a:p>
        </p:txBody>
      </p:sp>
      <p:sp>
        <p:nvSpPr>
          <p:cNvPr id="8" name="Afgeronde rechthoek 7"/>
          <p:cNvSpPr/>
          <p:nvPr/>
        </p:nvSpPr>
        <p:spPr bwMode="auto">
          <a:xfrm>
            <a:off x="6096000" y="3733800"/>
            <a:ext cx="1447800" cy="5334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Unemployment </a:t>
            </a:r>
          </a:p>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benefits II</a:t>
            </a:r>
            <a:endParaRPr kumimoji="0" lang="en-GB" sz="1600" b="0" i="0" u="none" strike="noStrike" cap="none" normalizeH="0" baseline="0" dirty="0" smtClean="0">
              <a:ln>
                <a:noFill/>
              </a:ln>
              <a:solidFill>
                <a:schemeClr val="tx1"/>
              </a:solidFill>
              <a:effectLst/>
              <a:latin typeface="Helvetica" pitchFamily="48" charset="0"/>
            </a:endParaRPr>
          </a:p>
        </p:txBody>
      </p:sp>
      <p:sp>
        <p:nvSpPr>
          <p:cNvPr id="9" name="Afgeronde rechthoek 8"/>
          <p:cNvSpPr/>
          <p:nvPr/>
        </p:nvSpPr>
        <p:spPr bwMode="auto">
          <a:xfrm>
            <a:off x="7620000" y="4648200"/>
            <a:ext cx="1524000" cy="3048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Social welfare</a:t>
            </a:r>
          </a:p>
          <a:p>
            <a:endParaRPr kumimoji="0" lang="en-GB" sz="1600" b="0" i="0" u="none" strike="noStrike" cap="none" normalizeH="0" baseline="0" dirty="0" smtClean="0">
              <a:ln>
                <a:noFill/>
              </a:ln>
              <a:solidFill>
                <a:schemeClr val="tx1"/>
              </a:solidFill>
              <a:effectLst/>
              <a:latin typeface="Helvetica" pitchFamily="4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In- and outflow disability pensions</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12</a:t>
            </a:fld>
            <a:endParaRPr lang="en-GB"/>
          </a:p>
        </p:txBody>
      </p:sp>
      <p:pic>
        <p:nvPicPr>
          <p:cNvPr id="6" name="Afbeelding 5"/>
          <p:cNvPicPr>
            <a:picLocks noChangeAspect="1"/>
          </p:cNvPicPr>
          <p:nvPr/>
        </p:nvPicPr>
        <p:blipFill>
          <a:blip r:embed="rId2"/>
          <a:stretch>
            <a:fillRect/>
          </a:stretch>
        </p:blipFill>
        <p:spPr>
          <a:xfrm>
            <a:off x="470624" y="1708191"/>
            <a:ext cx="8368576" cy="3473409"/>
          </a:xfrm>
          <a:prstGeom prst="rect">
            <a:avLst/>
          </a:prstGeom>
        </p:spPr>
      </p:pic>
      <p:sp>
        <p:nvSpPr>
          <p:cNvPr id="7" name="Afgeronde rechthoek 6"/>
          <p:cNvSpPr/>
          <p:nvPr/>
        </p:nvSpPr>
        <p:spPr bwMode="auto">
          <a:xfrm>
            <a:off x="4724400" y="2590800"/>
            <a:ext cx="762000" cy="3048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Inflow</a:t>
            </a:r>
          </a:p>
          <a:p>
            <a:endParaRPr kumimoji="0" lang="en-GB" sz="1600" b="0" i="0" u="none" strike="noStrike" cap="none" normalizeH="0" baseline="0" dirty="0" smtClean="0">
              <a:ln>
                <a:noFill/>
              </a:ln>
              <a:solidFill>
                <a:schemeClr val="tx1"/>
              </a:solidFill>
              <a:effectLst/>
              <a:latin typeface="Helvetica" pitchFamily="48" charset="0"/>
            </a:endParaRPr>
          </a:p>
        </p:txBody>
      </p:sp>
      <p:sp>
        <p:nvSpPr>
          <p:cNvPr id="8" name="Afgeronde rechthoek 7"/>
          <p:cNvSpPr/>
          <p:nvPr/>
        </p:nvSpPr>
        <p:spPr bwMode="auto">
          <a:xfrm>
            <a:off x="5410200" y="4038600"/>
            <a:ext cx="838200" cy="304800"/>
          </a:xfrm>
          <a:prstGeom prst="roundRect">
            <a:avLst/>
          </a:prstGeom>
          <a:solidFill>
            <a:srgbClr val="00FFFF"/>
          </a:solidFill>
          <a:ln w="28575" cap="flat" cmpd="sng" algn="ctr">
            <a:solidFill>
              <a:schemeClr val="tx2"/>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15000"/>
              </a:spcBef>
              <a:spcAft>
                <a:spcPct val="0"/>
              </a:spcAft>
              <a:buClr>
                <a:schemeClr val="accent1"/>
              </a:buClr>
              <a:buSzTx/>
              <a:buFontTx/>
              <a:buChar char="•"/>
              <a:tabLst/>
            </a:pPr>
            <a:r>
              <a:rPr lang="en-GB" sz="1600" dirty="0" smtClean="0">
                <a:latin typeface="Helvetica" pitchFamily="48" charset="0"/>
              </a:rPr>
              <a:t>Outflow</a:t>
            </a:r>
          </a:p>
          <a:p>
            <a:endParaRPr kumimoji="0" lang="en-GB" sz="1600" b="0" i="0" u="none" strike="noStrike" cap="none" normalizeH="0" baseline="0" dirty="0" smtClean="0">
              <a:ln>
                <a:noFill/>
              </a:ln>
              <a:solidFill>
                <a:schemeClr val="tx1"/>
              </a:solidFill>
              <a:effectLst/>
              <a:latin typeface="Helvetica" pitchFamily="4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Total expenditures social security (% NNP)</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13</a:t>
            </a:fld>
            <a:endParaRPr lang="en-GB"/>
          </a:p>
        </p:txBody>
      </p:sp>
      <p:pic>
        <p:nvPicPr>
          <p:cNvPr id="5" name="Afbeelding 4"/>
          <p:cNvPicPr>
            <a:picLocks noChangeAspect="1"/>
          </p:cNvPicPr>
          <p:nvPr/>
        </p:nvPicPr>
        <p:blipFill>
          <a:blip r:embed="rId2"/>
          <a:stretch>
            <a:fillRect/>
          </a:stretch>
        </p:blipFill>
        <p:spPr>
          <a:xfrm>
            <a:off x="576058" y="1746250"/>
            <a:ext cx="8186942" cy="381635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Composition of expenditures (% GDP)</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14</a:t>
            </a:fld>
            <a:endParaRPr lang="en-GB"/>
          </a:p>
        </p:txBody>
      </p:sp>
      <p:graphicFrame>
        <p:nvGraphicFramePr>
          <p:cNvPr id="5" name="Grafiek 4"/>
          <p:cNvGraphicFramePr/>
          <p:nvPr/>
        </p:nvGraphicFramePr>
        <p:xfrm>
          <a:off x="1295400" y="609600"/>
          <a:ext cx="6858000" cy="5562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Cheating…..</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15</a:t>
            </a:fld>
            <a:endParaRPr lang="en-GB"/>
          </a:p>
        </p:txBody>
      </p:sp>
      <p:pic>
        <p:nvPicPr>
          <p:cNvPr id="5" name="Afbeelding 4"/>
          <p:cNvPicPr>
            <a:picLocks noChangeAspect="1"/>
          </p:cNvPicPr>
          <p:nvPr/>
        </p:nvPicPr>
        <p:blipFill>
          <a:blip r:embed="rId2"/>
          <a:stretch>
            <a:fillRect/>
          </a:stretch>
        </p:blipFill>
        <p:spPr>
          <a:xfrm>
            <a:off x="381000" y="1503816"/>
            <a:ext cx="8382000" cy="371526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Solutions: Revision 1980-2000</a:t>
            </a:r>
            <a:endParaRPr lang="en-GB" dirty="0"/>
          </a:p>
        </p:txBody>
      </p:sp>
      <p:sp>
        <p:nvSpPr>
          <p:cNvPr id="3" name="Tijdelijke aanduiding voor inhoud 2"/>
          <p:cNvSpPr>
            <a:spLocks noGrp="1"/>
          </p:cNvSpPr>
          <p:nvPr>
            <p:ph idx="1"/>
          </p:nvPr>
        </p:nvSpPr>
        <p:spPr>
          <a:xfrm>
            <a:off x="304800" y="685800"/>
            <a:ext cx="8659813" cy="3840162"/>
          </a:xfrm>
        </p:spPr>
        <p:txBody>
          <a:bodyPr/>
          <a:lstStyle/>
          <a:p>
            <a:r>
              <a:rPr lang="en-GB" sz="2400" dirty="0" smtClean="0"/>
              <a:t>Strengthening labour market &amp; employment policies: flexibility &amp; redistribution of employment</a:t>
            </a:r>
          </a:p>
          <a:p>
            <a:r>
              <a:rPr lang="en-GB" sz="2400" dirty="0" smtClean="0"/>
              <a:t>Reducing benefit percentages (overall)</a:t>
            </a:r>
          </a:p>
          <a:p>
            <a:r>
              <a:rPr lang="en-GB" sz="2400" dirty="0" smtClean="0"/>
              <a:t>Reducing (wage related) benefit periods (unemployment benefits)</a:t>
            </a:r>
          </a:p>
          <a:p>
            <a:r>
              <a:rPr lang="en-GB" sz="2400" dirty="0" smtClean="0"/>
              <a:t>Reducing (life-long) rights (disability pension)</a:t>
            </a:r>
          </a:p>
          <a:p>
            <a:r>
              <a:rPr lang="en-GB" sz="2400" dirty="0" smtClean="0"/>
              <a:t>Strengthening eligibility control</a:t>
            </a:r>
          </a:p>
          <a:p>
            <a:r>
              <a:rPr lang="en-GB" sz="2400" dirty="0" smtClean="0"/>
              <a:t>Subsidised labour programmes</a:t>
            </a:r>
          </a:p>
          <a:p>
            <a:r>
              <a:rPr lang="en-GB" sz="2400" dirty="0" smtClean="0"/>
              <a:t>Extending employers’ responsibilities</a:t>
            </a:r>
          </a:p>
          <a:p>
            <a:r>
              <a:rPr lang="en-GB" sz="2400" dirty="0" smtClean="0"/>
              <a:t>Rehabilitation programmes </a:t>
            </a:r>
          </a:p>
          <a:p>
            <a:r>
              <a:rPr lang="en-GB" sz="2400" dirty="0" smtClean="0"/>
              <a:t>Activating social security &amp; “ability-approach”</a:t>
            </a:r>
          </a:p>
          <a:p>
            <a:r>
              <a:rPr lang="en-GB" sz="2400" dirty="0" smtClean="0"/>
              <a:t>Other organisation - strong government influence</a:t>
            </a:r>
          </a:p>
          <a:p>
            <a:r>
              <a:rPr lang="en-GB" sz="2400" dirty="0" err="1" smtClean="0"/>
              <a:t>Flexicurity</a:t>
            </a:r>
            <a:endParaRPr lang="en-GB" sz="2400"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Expenditures social security 1950-2002 (%GDP)</a:t>
            </a:r>
            <a:endParaRPr lang="en-GB" dirty="0"/>
          </a:p>
        </p:txBody>
      </p:sp>
      <p:sp>
        <p:nvSpPr>
          <p:cNvPr id="3" name="Tijdelijke aanduiding voor inhoud 2"/>
          <p:cNvSpPr>
            <a:spLocks noGrp="1"/>
          </p:cNvSpPr>
          <p:nvPr>
            <p:ph idx="1"/>
          </p:nvPr>
        </p:nvSpPr>
        <p:spPr>
          <a:xfrm>
            <a:off x="304800" y="5257800"/>
            <a:ext cx="8659813" cy="838200"/>
          </a:xfrm>
        </p:spPr>
        <p:txBody>
          <a:bodyPr/>
          <a:lstStyle/>
          <a:p>
            <a:r>
              <a:rPr lang="en-GB" dirty="0" smtClean="0"/>
              <a:t>Expenditures came down from 19% GDP in 1983 to 11% in 2008</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17</a:t>
            </a:fld>
            <a:endParaRPr lang="en-GB"/>
          </a:p>
        </p:txBody>
      </p:sp>
      <p:pic>
        <p:nvPicPr>
          <p:cNvPr id="5" name="Afbeelding 4"/>
          <p:cNvPicPr>
            <a:picLocks noChangeAspect="1"/>
          </p:cNvPicPr>
          <p:nvPr/>
        </p:nvPicPr>
        <p:blipFill>
          <a:blip r:embed="rId2"/>
          <a:stretch>
            <a:fillRect/>
          </a:stretch>
        </p:blipFill>
        <p:spPr>
          <a:xfrm>
            <a:off x="933450" y="685800"/>
            <a:ext cx="7677150" cy="459742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Group assignment</a:t>
            </a:r>
            <a:endParaRPr lang="en-GB" dirty="0"/>
          </a:p>
        </p:txBody>
      </p:sp>
      <p:sp>
        <p:nvSpPr>
          <p:cNvPr id="3" name="Tijdelijke aanduiding voor inhoud 2"/>
          <p:cNvSpPr>
            <a:spLocks noGrp="1"/>
          </p:cNvSpPr>
          <p:nvPr>
            <p:ph idx="1"/>
          </p:nvPr>
        </p:nvSpPr>
        <p:spPr/>
        <p:txBody>
          <a:bodyPr/>
          <a:lstStyle/>
          <a:p>
            <a:r>
              <a:rPr lang="en-GB" dirty="0" smtClean="0"/>
              <a:t>Do you see a danger for “explosion” of the Turkish social security, comparable to “Dutch disease”?</a:t>
            </a:r>
          </a:p>
          <a:p>
            <a:r>
              <a:rPr lang="en-GB" dirty="0" smtClean="0"/>
              <a:t>If so: where and why?</a:t>
            </a:r>
          </a:p>
          <a:p>
            <a:r>
              <a:rPr lang="en-GB" dirty="0" smtClean="0"/>
              <a:t>If not: why not?</a:t>
            </a:r>
          </a:p>
          <a:p>
            <a:r>
              <a:rPr lang="en-GB" dirty="0" smtClean="0"/>
              <a:t>20 minutes discussion</a:t>
            </a:r>
          </a:p>
          <a:p>
            <a:r>
              <a:rPr lang="en-GB" dirty="0" smtClean="0"/>
              <a:t>5 minutes prepare report</a:t>
            </a:r>
          </a:p>
          <a:p>
            <a:r>
              <a:rPr lang="en-GB" dirty="0" smtClean="0"/>
              <a:t>5 minutes presentation </a:t>
            </a:r>
          </a:p>
          <a:p>
            <a:r>
              <a:rPr lang="en-GB" dirty="0" smtClean="0"/>
              <a:t>15 minutes plenary questions and discussion</a:t>
            </a:r>
          </a:p>
          <a:p>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18</a:t>
            </a:fld>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fr-BE" dirty="0" smtClean="0"/>
              <a:t>Flexibility &amp; Flexicurity</a:t>
            </a:r>
            <a:br>
              <a:rPr lang="fr-BE" dirty="0" smtClean="0"/>
            </a:br>
            <a:endParaRPr lang="en-GB" dirty="0"/>
          </a:p>
        </p:txBody>
      </p:sp>
      <p:sp>
        <p:nvSpPr>
          <p:cNvPr id="14338" name="Rectangle 3"/>
          <p:cNvSpPr>
            <a:spLocks noGrp="1" noChangeArrowheads="1"/>
          </p:cNvSpPr>
          <p:nvPr>
            <p:ph type="body" idx="1"/>
          </p:nvPr>
        </p:nvSpPr>
        <p:spPr/>
        <p:txBody>
          <a:bodyPr/>
          <a:lstStyle/>
          <a:p>
            <a:pPr eaLnBrk="1" hangingPunct="1">
              <a:buFont typeface="Wingdings" charset="2"/>
              <a:buNone/>
            </a:pPr>
            <a:r>
              <a:rPr lang="fr-BE" b="1" dirty="0" smtClean="0"/>
              <a:t>Concept and practice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p:txBody>
          <a:bodyPr/>
          <a:lstStyle/>
          <a:p>
            <a:fld id="{3044156B-6C3C-2C41-86FC-EC04805C39ED}" type="slidenum">
              <a:rPr lang="en-GB"/>
              <a:pPr/>
              <a:t>2</a:t>
            </a:fld>
            <a:endParaRPr lang="en-GB"/>
          </a:p>
        </p:txBody>
      </p:sp>
      <p:sp>
        <p:nvSpPr>
          <p:cNvPr id="15363" name="Rectangle 2"/>
          <p:cNvSpPr>
            <a:spLocks noGrp="1" noChangeArrowheads="1"/>
          </p:cNvSpPr>
          <p:nvPr>
            <p:ph type="title"/>
          </p:nvPr>
        </p:nvSpPr>
        <p:spPr>
          <a:xfrm>
            <a:off x="609600" y="152400"/>
            <a:ext cx="8305800" cy="457200"/>
          </a:xfrm>
        </p:spPr>
        <p:txBody>
          <a:bodyPr/>
          <a:lstStyle/>
          <a:p>
            <a:pPr eaLnBrk="1" hangingPunct="1"/>
            <a:r>
              <a:rPr lang="en-US" dirty="0" smtClean="0"/>
              <a:t>Subjects</a:t>
            </a:r>
            <a:endParaRPr lang="en-US" dirty="0"/>
          </a:p>
        </p:txBody>
      </p:sp>
      <p:sp>
        <p:nvSpPr>
          <p:cNvPr id="15364" name="Rectangle 3"/>
          <p:cNvSpPr>
            <a:spLocks noGrp="1" noChangeArrowheads="1"/>
          </p:cNvSpPr>
          <p:nvPr>
            <p:ph type="body" idx="1"/>
          </p:nvPr>
        </p:nvSpPr>
        <p:spPr>
          <a:xfrm>
            <a:off x="304800" y="990600"/>
            <a:ext cx="8659813" cy="4648200"/>
          </a:xfrm>
        </p:spPr>
        <p:txBody>
          <a:bodyPr/>
          <a:lstStyle/>
          <a:p>
            <a:pPr eaLnBrk="1" hangingPunct="1"/>
            <a:r>
              <a:rPr lang="en-US" dirty="0" smtClean="0"/>
              <a:t>First: 1950 – 1970</a:t>
            </a:r>
          </a:p>
          <a:p>
            <a:pPr eaLnBrk="1" hangingPunct="1"/>
            <a:r>
              <a:rPr lang="en-US" dirty="0" smtClean="0"/>
              <a:t>Ingredients for changing circumstances</a:t>
            </a:r>
          </a:p>
          <a:p>
            <a:pPr eaLnBrk="1" hangingPunct="1"/>
            <a:r>
              <a:rPr lang="en-US" dirty="0" smtClean="0"/>
              <a:t>Case study: “Dutch disease”</a:t>
            </a:r>
          </a:p>
          <a:p>
            <a:pPr eaLnBrk="1" hangingPunct="1"/>
            <a:r>
              <a:rPr lang="en-US" dirty="0" smtClean="0"/>
              <a:t>1980 – 2000 Revision of social security</a:t>
            </a:r>
          </a:p>
          <a:p>
            <a:pPr eaLnBrk="1" hangingPunct="1"/>
            <a:r>
              <a:rPr lang="en-US" dirty="0" smtClean="0"/>
              <a:t>Framework for sustainability: </a:t>
            </a:r>
            <a:r>
              <a:rPr lang="en-US" dirty="0" err="1" smtClean="0"/>
              <a:t>flexicurity</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p:txBody>
          <a:bodyPr/>
          <a:lstStyle/>
          <a:p>
            <a:fld id="{4561084C-D6AB-4042-AEA3-97F84C5B1A8E}" type="slidenum">
              <a:rPr lang="en-GB"/>
              <a:pPr/>
              <a:t>20</a:t>
            </a:fld>
            <a:endParaRPr lang="en-GB"/>
          </a:p>
        </p:txBody>
      </p:sp>
      <p:sp>
        <p:nvSpPr>
          <p:cNvPr id="15363" name="Rectangle 2"/>
          <p:cNvSpPr>
            <a:spLocks noGrp="1" noChangeArrowheads="1"/>
          </p:cNvSpPr>
          <p:nvPr>
            <p:ph type="title"/>
          </p:nvPr>
        </p:nvSpPr>
        <p:spPr>
          <a:xfrm>
            <a:off x="609600" y="152400"/>
            <a:ext cx="8305800" cy="457200"/>
          </a:xfrm>
        </p:spPr>
        <p:txBody>
          <a:bodyPr/>
          <a:lstStyle/>
          <a:p>
            <a:pPr eaLnBrk="1" hangingPunct="1"/>
            <a:r>
              <a:rPr lang="en-US" sz="2800" smtClean="0"/>
              <a:t>Subjects</a:t>
            </a:r>
          </a:p>
        </p:txBody>
      </p:sp>
      <p:sp>
        <p:nvSpPr>
          <p:cNvPr id="15364" name="Rectangle 3"/>
          <p:cNvSpPr>
            <a:spLocks noGrp="1" noChangeArrowheads="1"/>
          </p:cNvSpPr>
          <p:nvPr>
            <p:ph type="body" idx="1"/>
          </p:nvPr>
        </p:nvSpPr>
        <p:spPr>
          <a:xfrm>
            <a:off x="609600" y="609600"/>
            <a:ext cx="8229600" cy="5486400"/>
          </a:xfrm>
        </p:spPr>
        <p:txBody>
          <a:bodyPr/>
          <a:lstStyle/>
          <a:p>
            <a:r>
              <a:rPr lang="nl-BE" sz="2600" smtClean="0"/>
              <a:t>Definition of flexicurity</a:t>
            </a:r>
          </a:p>
          <a:p>
            <a:r>
              <a:rPr lang="nl-BE" sz="2600" smtClean="0"/>
              <a:t>Flexibility: different interests of employees and employers</a:t>
            </a:r>
          </a:p>
          <a:p>
            <a:r>
              <a:rPr lang="nl-BE" sz="2600" smtClean="0"/>
              <a:t>Flexibility: economic context</a:t>
            </a:r>
          </a:p>
          <a:p>
            <a:r>
              <a:rPr lang="nl-BE" sz="2600" smtClean="0"/>
              <a:t>Labour protection</a:t>
            </a:r>
          </a:p>
          <a:p>
            <a:r>
              <a:rPr lang="nl-BE" sz="2600" smtClean="0"/>
              <a:t>Dealing with different interest positions</a:t>
            </a:r>
          </a:p>
          <a:p>
            <a:r>
              <a:rPr lang="nl-BE" sz="2600" smtClean="0"/>
              <a:t>Flexicurity: areas of change</a:t>
            </a:r>
          </a:p>
          <a:p>
            <a:r>
              <a:rPr lang="nl-BE" sz="2600" smtClean="0"/>
              <a:t>The “golden triangle”</a:t>
            </a:r>
          </a:p>
          <a:p>
            <a:r>
              <a:rPr lang="nl-BE" sz="2600" smtClean="0"/>
              <a:t>Case study: flexicurity framework in the Netherlands</a:t>
            </a:r>
          </a:p>
          <a:p>
            <a:r>
              <a:rPr lang="nl-BE" sz="2600" smtClean="0"/>
              <a:t>International comparison</a:t>
            </a:r>
          </a:p>
          <a:p>
            <a:r>
              <a:rPr lang="nl-BE" sz="2600" smtClean="0"/>
              <a:t>Assignment: perspective for flexicurity in Turkey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r>
              <a:rPr lang="en-GB" smtClean="0"/>
              <a:t>Definitions….</a:t>
            </a:r>
          </a:p>
        </p:txBody>
      </p:sp>
      <p:sp>
        <p:nvSpPr>
          <p:cNvPr id="17411" name="Tijdelijke aanduiding voor inhoud 2"/>
          <p:cNvSpPr>
            <a:spLocks noGrp="1"/>
          </p:cNvSpPr>
          <p:nvPr>
            <p:ph idx="1"/>
          </p:nvPr>
        </p:nvSpPr>
        <p:spPr>
          <a:xfrm>
            <a:off x="228600" y="1570038"/>
            <a:ext cx="8659813" cy="3840162"/>
          </a:xfrm>
        </p:spPr>
        <p:txBody>
          <a:bodyPr/>
          <a:lstStyle/>
          <a:p>
            <a:r>
              <a:rPr lang="en-GB" smtClean="0"/>
              <a:t>Flexibility:</a:t>
            </a:r>
          </a:p>
          <a:p>
            <a:pPr lvl="1"/>
            <a:r>
              <a:rPr lang="es-ES" smtClean="0"/>
              <a:t>E</a:t>
            </a:r>
            <a:r>
              <a:rPr lang="en-GB" smtClean="0"/>
              <a:t>limination of barriers of formal or customary rules that lead to rigidity on the labour market (both supply and demand side).</a:t>
            </a:r>
          </a:p>
          <a:p>
            <a:r>
              <a:rPr lang="en-GB" smtClean="0"/>
              <a:t>Security:</a:t>
            </a:r>
          </a:p>
          <a:p>
            <a:pPr lvl="1"/>
            <a:r>
              <a:rPr lang="es-ES" smtClean="0"/>
              <a:t>R</a:t>
            </a:r>
            <a:r>
              <a:rPr lang="en-GB" smtClean="0"/>
              <a:t>egulation and facilities providing workers with safety in employment and income.</a:t>
            </a:r>
            <a:r>
              <a:rPr lang="es-ES" smtClean="0"/>
              <a:t> </a:t>
            </a:r>
          </a:p>
        </p:txBody>
      </p:sp>
      <p:sp>
        <p:nvSpPr>
          <p:cNvPr id="17412" name="Tijdelijke aanduiding voor dianummer 3"/>
          <p:cNvSpPr>
            <a:spLocks noGrp="1"/>
          </p:cNvSpPr>
          <p:nvPr>
            <p:ph type="sldNum" sz="quarter" idx="10"/>
          </p:nvPr>
        </p:nvSpPr>
        <p:spPr/>
        <p:txBody>
          <a:bodyPr/>
          <a:lstStyle/>
          <a:p>
            <a:fld id="{5CA8A5C3-B51E-1F4F-A806-4E286641C290}" type="slidenum">
              <a:rPr lang="en-GB" smtClean="0"/>
              <a:pPr/>
              <a:t>21</a:t>
            </a:fld>
            <a:endParaRPr lang="en-GB"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el 1"/>
          <p:cNvSpPr>
            <a:spLocks noGrp="1"/>
          </p:cNvSpPr>
          <p:nvPr>
            <p:ph type="title"/>
          </p:nvPr>
        </p:nvSpPr>
        <p:spPr/>
        <p:txBody>
          <a:bodyPr/>
          <a:lstStyle/>
          <a:p>
            <a:r>
              <a:rPr lang="en-GB" smtClean="0"/>
              <a:t>Definitions of Flexicurity…</a:t>
            </a:r>
          </a:p>
        </p:txBody>
      </p:sp>
      <p:sp>
        <p:nvSpPr>
          <p:cNvPr id="3" name="Tijdelijke aanduiding voor inhoud 2"/>
          <p:cNvSpPr>
            <a:spLocks noGrp="1"/>
          </p:cNvSpPr>
          <p:nvPr>
            <p:ph idx="1"/>
          </p:nvPr>
        </p:nvSpPr>
        <p:spPr>
          <a:xfrm>
            <a:off x="304800" y="609600"/>
            <a:ext cx="8659813" cy="3840163"/>
          </a:xfrm>
        </p:spPr>
        <p:txBody>
          <a:bodyPr/>
          <a:lstStyle/>
          <a:p>
            <a:pPr lvl="1">
              <a:defRPr/>
            </a:pPr>
            <a:r>
              <a:rPr lang="nl-NL" dirty="0" smtClean="0"/>
              <a:t>“</a:t>
            </a:r>
            <a:r>
              <a:rPr lang="nl-NL" dirty="0" err="1" smtClean="0"/>
              <a:t>Social</a:t>
            </a:r>
            <a:r>
              <a:rPr lang="nl-NL" dirty="0" smtClean="0"/>
              <a:t> </a:t>
            </a:r>
            <a:r>
              <a:rPr lang="nl-NL" dirty="0" err="1" smtClean="0"/>
              <a:t>protection</a:t>
            </a:r>
            <a:r>
              <a:rPr lang="nl-NL" dirty="0" smtClean="0"/>
              <a:t> </a:t>
            </a:r>
            <a:r>
              <a:rPr lang="nl-NL" dirty="0" err="1" smtClean="0"/>
              <a:t>for</a:t>
            </a:r>
            <a:r>
              <a:rPr lang="nl-NL" dirty="0" smtClean="0"/>
              <a:t> </a:t>
            </a:r>
            <a:r>
              <a:rPr lang="nl-NL" dirty="0" err="1" smtClean="0"/>
              <a:t>flexible</a:t>
            </a:r>
            <a:r>
              <a:rPr lang="nl-NL" dirty="0" smtClean="0"/>
              <a:t> </a:t>
            </a:r>
            <a:r>
              <a:rPr lang="nl-NL" dirty="0" err="1" smtClean="0"/>
              <a:t>work</a:t>
            </a:r>
            <a:r>
              <a:rPr lang="nl-NL" dirty="0" smtClean="0"/>
              <a:t> </a:t>
            </a:r>
            <a:r>
              <a:rPr lang="nl-NL" dirty="0" err="1" smtClean="0"/>
              <a:t>forces</a:t>
            </a:r>
            <a:r>
              <a:rPr lang="nl-NL" dirty="0" smtClean="0"/>
              <a:t>” (Klammer and </a:t>
            </a:r>
            <a:r>
              <a:rPr lang="nl-NL" dirty="0" err="1" smtClean="0"/>
              <a:t>Tillman</a:t>
            </a:r>
            <a:r>
              <a:rPr lang="nl-NL" dirty="0" smtClean="0"/>
              <a:t>, 2001)</a:t>
            </a:r>
          </a:p>
          <a:p>
            <a:pPr lvl="1">
              <a:buFont typeface="Wingdings" charset="2"/>
              <a:buNone/>
              <a:defRPr/>
            </a:pPr>
            <a:endParaRPr lang="es-ES" dirty="0" smtClean="0"/>
          </a:p>
          <a:p>
            <a:pPr lvl="1">
              <a:defRPr/>
            </a:pPr>
            <a:r>
              <a:rPr lang="es-ES" dirty="0" smtClean="0"/>
              <a:t>“</a:t>
            </a:r>
            <a:r>
              <a:rPr lang="nl-NL" i="1" dirty="0" smtClean="0"/>
              <a:t>A </a:t>
            </a:r>
            <a:r>
              <a:rPr lang="nl-NL" i="1" dirty="0" err="1" smtClean="0"/>
              <a:t>policy</a:t>
            </a:r>
            <a:r>
              <a:rPr lang="nl-NL" i="1" dirty="0" smtClean="0"/>
              <a:t> </a:t>
            </a:r>
            <a:r>
              <a:rPr lang="nl-NL" i="1" dirty="0" err="1" smtClean="0"/>
              <a:t>strategy</a:t>
            </a:r>
            <a:r>
              <a:rPr lang="nl-NL" i="1" dirty="0" smtClean="0"/>
              <a:t> </a:t>
            </a:r>
            <a:r>
              <a:rPr lang="nl-NL" i="1" dirty="0" err="1" smtClean="0"/>
              <a:t>that</a:t>
            </a:r>
            <a:r>
              <a:rPr lang="nl-NL" i="1" dirty="0" smtClean="0"/>
              <a:t> </a:t>
            </a:r>
            <a:r>
              <a:rPr lang="nl-NL" i="1" dirty="0" err="1" smtClean="0"/>
              <a:t>attempts</a:t>
            </a:r>
            <a:r>
              <a:rPr lang="nl-NL" i="1" dirty="0" smtClean="0"/>
              <a:t> - </a:t>
            </a:r>
            <a:r>
              <a:rPr lang="nl-NL" i="1" dirty="0" err="1" smtClean="0"/>
              <a:t>synchronically</a:t>
            </a:r>
            <a:r>
              <a:rPr lang="nl-NL" i="1" dirty="0" smtClean="0"/>
              <a:t> and in a </a:t>
            </a:r>
            <a:r>
              <a:rPr lang="nl-NL" i="1" dirty="0" err="1" smtClean="0"/>
              <a:t>deliberate</a:t>
            </a:r>
            <a:r>
              <a:rPr lang="nl-NL" i="1" dirty="0" smtClean="0"/>
              <a:t> </a:t>
            </a:r>
            <a:r>
              <a:rPr lang="nl-NL" i="1" dirty="0" err="1" smtClean="0"/>
              <a:t>way</a:t>
            </a:r>
            <a:r>
              <a:rPr lang="nl-NL" i="1" dirty="0" smtClean="0"/>
              <a:t> – </a:t>
            </a:r>
          </a:p>
          <a:p>
            <a:pPr marL="914400" lvl="1" indent="-457200">
              <a:buFont typeface="+mj-lt"/>
              <a:buAutoNum type="arabicPeriod"/>
              <a:defRPr/>
            </a:pPr>
            <a:r>
              <a:rPr lang="nl-NL" i="1" dirty="0" smtClean="0"/>
              <a:t>to </a:t>
            </a:r>
            <a:r>
              <a:rPr lang="nl-NL" i="1" dirty="0" err="1" smtClean="0"/>
              <a:t>enhance</a:t>
            </a:r>
            <a:r>
              <a:rPr lang="nl-NL" i="1" dirty="0" smtClean="0"/>
              <a:t> the </a:t>
            </a:r>
            <a:r>
              <a:rPr lang="nl-NL" i="1" dirty="0" err="1" smtClean="0"/>
              <a:t>flexibility</a:t>
            </a:r>
            <a:r>
              <a:rPr lang="nl-NL" i="1" dirty="0" smtClean="0"/>
              <a:t> of </a:t>
            </a:r>
            <a:r>
              <a:rPr lang="nl-NL" i="1" dirty="0" err="1" smtClean="0"/>
              <a:t>labour</a:t>
            </a:r>
            <a:r>
              <a:rPr lang="nl-NL" i="1" dirty="0" smtClean="0"/>
              <a:t> </a:t>
            </a:r>
            <a:r>
              <a:rPr lang="nl-NL" i="1" dirty="0" err="1" smtClean="0"/>
              <a:t>markets</a:t>
            </a:r>
            <a:r>
              <a:rPr lang="nl-NL" i="1" dirty="0" smtClean="0"/>
              <a:t>, the </a:t>
            </a:r>
            <a:r>
              <a:rPr lang="nl-NL" i="1" dirty="0" err="1" smtClean="0"/>
              <a:t>work</a:t>
            </a:r>
            <a:r>
              <a:rPr lang="nl-NL" i="1" dirty="0" smtClean="0"/>
              <a:t> </a:t>
            </a:r>
            <a:r>
              <a:rPr lang="nl-NL" i="1" dirty="0" err="1" smtClean="0"/>
              <a:t>organisation</a:t>
            </a:r>
            <a:r>
              <a:rPr lang="nl-NL" i="1" dirty="0" smtClean="0"/>
              <a:t> and </a:t>
            </a:r>
            <a:r>
              <a:rPr lang="nl-NL" i="1" dirty="0" err="1" smtClean="0"/>
              <a:t>labour</a:t>
            </a:r>
            <a:r>
              <a:rPr lang="nl-NL" i="1" dirty="0" smtClean="0"/>
              <a:t> relations, </a:t>
            </a:r>
          </a:p>
          <a:p>
            <a:pPr marL="914400" lvl="1" indent="-457200">
              <a:buFont typeface="+mj-lt"/>
              <a:buAutoNum type="arabicPeriod"/>
              <a:defRPr/>
            </a:pPr>
            <a:r>
              <a:rPr lang="nl-NL" i="1" dirty="0" smtClean="0"/>
              <a:t>and to </a:t>
            </a:r>
            <a:r>
              <a:rPr lang="nl-NL" i="1" dirty="0" err="1" smtClean="0"/>
              <a:t>enhance</a:t>
            </a:r>
            <a:r>
              <a:rPr lang="nl-NL" i="1" dirty="0" smtClean="0"/>
              <a:t> </a:t>
            </a:r>
            <a:r>
              <a:rPr lang="nl-NL" i="1" dirty="0" err="1" smtClean="0"/>
              <a:t>security</a:t>
            </a:r>
            <a:r>
              <a:rPr lang="nl-NL" i="1" dirty="0" smtClean="0"/>
              <a:t> – </a:t>
            </a:r>
            <a:r>
              <a:rPr lang="nl-NL" i="1" dirty="0" err="1" smtClean="0"/>
              <a:t>employment</a:t>
            </a:r>
            <a:r>
              <a:rPr lang="nl-NL" i="1" dirty="0" smtClean="0"/>
              <a:t> </a:t>
            </a:r>
            <a:r>
              <a:rPr lang="nl-NL" i="1" dirty="0" err="1" smtClean="0"/>
              <a:t>security</a:t>
            </a:r>
            <a:r>
              <a:rPr lang="nl-NL" i="1" dirty="0" smtClean="0"/>
              <a:t> and </a:t>
            </a:r>
            <a:r>
              <a:rPr lang="nl-NL" i="1" dirty="0" err="1" smtClean="0"/>
              <a:t>social</a:t>
            </a:r>
            <a:r>
              <a:rPr lang="nl-NL" i="1" dirty="0" smtClean="0"/>
              <a:t> </a:t>
            </a:r>
            <a:r>
              <a:rPr lang="nl-NL" i="1" dirty="0" err="1" smtClean="0"/>
              <a:t>security</a:t>
            </a:r>
            <a:r>
              <a:rPr lang="nl-NL" i="1" dirty="0" smtClean="0"/>
              <a:t> – </a:t>
            </a:r>
            <a:r>
              <a:rPr lang="nl-NL" i="1" dirty="0" err="1" smtClean="0"/>
              <a:t>notably</a:t>
            </a:r>
            <a:r>
              <a:rPr lang="nl-NL" i="1" dirty="0" smtClean="0"/>
              <a:t> </a:t>
            </a:r>
            <a:r>
              <a:rPr lang="nl-NL" i="1" dirty="0" err="1" smtClean="0"/>
              <a:t>for</a:t>
            </a:r>
            <a:r>
              <a:rPr lang="nl-NL" i="1" dirty="0" smtClean="0"/>
              <a:t> </a:t>
            </a:r>
            <a:r>
              <a:rPr lang="nl-NL" i="1" dirty="0" err="1" smtClean="0"/>
              <a:t>weaker</a:t>
            </a:r>
            <a:r>
              <a:rPr lang="nl-NL" i="1" dirty="0" smtClean="0"/>
              <a:t> </a:t>
            </a:r>
            <a:r>
              <a:rPr lang="nl-NL" i="1" dirty="0" err="1" smtClean="0"/>
              <a:t>groups</a:t>
            </a:r>
            <a:r>
              <a:rPr lang="nl-NL" i="1" dirty="0" smtClean="0"/>
              <a:t> in and </a:t>
            </a:r>
            <a:r>
              <a:rPr lang="nl-NL" i="1" dirty="0" err="1" smtClean="0"/>
              <a:t>outside</a:t>
            </a:r>
            <a:r>
              <a:rPr lang="nl-NL" i="1" dirty="0" smtClean="0"/>
              <a:t> the </a:t>
            </a:r>
            <a:r>
              <a:rPr lang="nl-NL" i="1" dirty="0" err="1" smtClean="0"/>
              <a:t>labour</a:t>
            </a:r>
            <a:r>
              <a:rPr lang="nl-NL" i="1" dirty="0" smtClean="0"/>
              <a:t> </a:t>
            </a:r>
            <a:r>
              <a:rPr lang="nl-NL" i="1" dirty="0" err="1" smtClean="0"/>
              <a:t>market</a:t>
            </a:r>
            <a:r>
              <a:rPr lang="nl-NL" i="1" dirty="0" smtClean="0"/>
              <a:t>.” (</a:t>
            </a:r>
            <a:r>
              <a:rPr lang="nl-NL" i="1" dirty="0" err="1" smtClean="0"/>
              <a:t>Wilthagen</a:t>
            </a:r>
            <a:r>
              <a:rPr lang="nl-NL" i="1" dirty="0" smtClean="0"/>
              <a:t> and </a:t>
            </a:r>
            <a:r>
              <a:rPr lang="nl-NL" i="1" dirty="0" err="1" smtClean="0"/>
              <a:t>Rogowski</a:t>
            </a:r>
            <a:r>
              <a:rPr lang="nl-NL" i="1" dirty="0" smtClean="0"/>
              <a:t>, 2002)</a:t>
            </a:r>
          </a:p>
          <a:p>
            <a:pPr lvl="1">
              <a:defRPr/>
            </a:pPr>
            <a:endParaRPr lang="nl-NL" i="1" dirty="0" smtClean="0"/>
          </a:p>
          <a:p>
            <a:pPr lvl="1">
              <a:defRPr/>
            </a:pPr>
            <a:endParaRPr lang="en-GB" dirty="0" smtClean="0"/>
          </a:p>
          <a:p>
            <a:pPr>
              <a:defRPr/>
            </a:pPr>
            <a:endParaRPr lang="en-GB" dirty="0"/>
          </a:p>
        </p:txBody>
      </p:sp>
      <p:sp>
        <p:nvSpPr>
          <p:cNvPr id="18436" name="Tijdelijke aanduiding voor dianummer 3"/>
          <p:cNvSpPr>
            <a:spLocks noGrp="1"/>
          </p:cNvSpPr>
          <p:nvPr>
            <p:ph type="sldNum" sz="quarter" idx="10"/>
          </p:nvPr>
        </p:nvSpPr>
        <p:spPr/>
        <p:txBody>
          <a:bodyPr/>
          <a:lstStyle/>
          <a:p>
            <a:fld id="{28C43EE1-A712-6E48-BC83-5AA43E0F1215}" type="slidenum">
              <a:rPr lang="en-GB" smtClean="0"/>
              <a:pPr/>
              <a:t>22</a:t>
            </a:fld>
            <a:endParaRPr lang="en-GB"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el 1"/>
          <p:cNvSpPr>
            <a:spLocks noGrp="1"/>
          </p:cNvSpPr>
          <p:nvPr>
            <p:ph type="title"/>
          </p:nvPr>
        </p:nvSpPr>
        <p:spPr/>
        <p:txBody>
          <a:bodyPr/>
          <a:lstStyle/>
          <a:p>
            <a:r>
              <a:rPr lang="en-GB" smtClean="0"/>
              <a:t>One more definition…. Flexicurity is…</a:t>
            </a:r>
          </a:p>
        </p:txBody>
      </p:sp>
      <p:sp>
        <p:nvSpPr>
          <p:cNvPr id="19459" name="Tijdelijke aanduiding voor inhoud 2"/>
          <p:cNvSpPr>
            <a:spLocks noGrp="1"/>
          </p:cNvSpPr>
          <p:nvPr>
            <p:ph idx="1"/>
          </p:nvPr>
        </p:nvSpPr>
        <p:spPr/>
        <p:txBody>
          <a:bodyPr/>
          <a:lstStyle/>
          <a:p>
            <a:pPr marL="457200" lvl="1" indent="-457200">
              <a:buClr>
                <a:schemeClr val="bg2"/>
              </a:buClr>
              <a:buSzPct val="75000"/>
              <a:buFont typeface="Helvetica" charset="0"/>
              <a:buAutoNum type="arabicPeriod"/>
            </a:pPr>
            <a:r>
              <a:rPr lang="nl-NL" i="1" smtClean="0"/>
              <a:t>a degree of job, employment, income and combination security that facilitates the labour market careers and biographies of workers with a relatively week position and allows for enduring and high quality labour market participation and social inclusion, </a:t>
            </a:r>
          </a:p>
          <a:p>
            <a:pPr marL="457200" lvl="1" indent="-457200">
              <a:buClr>
                <a:schemeClr val="bg2"/>
              </a:buClr>
              <a:buSzPct val="75000"/>
              <a:buFont typeface="Wingdings" charset="2"/>
              <a:buNone/>
            </a:pPr>
            <a:r>
              <a:rPr lang="nl-NL" i="1" smtClean="0"/>
              <a:t>-	while at the same time providing </a:t>
            </a:r>
          </a:p>
          <a:p>
            <a:pPr marL="457200" lvl="1" indent="-457200">
              <a:buClr>
                <a:schemeClr val="bg2"/>
              </a:buClr>
              <a:buSzPct val="75000"/>
              <a:buFont typeface="Helvetica" charset="0"/>
              <a:buAutoNum type="arabicPeriod" startAt="2"/>
            </a:pPr>
            <a:r>
              <a:rPr lang="nl-NL" i="1" smtClean="0"/>
              <a:t>a degree of numerical (both external and internal), functional and wage flexibility that allows for labour markets' (and individual companies') timely and adequate adjustment to changing conditions in order to maintain and enhance competitiveness and productivity.” (Wilthagen &amp; Tros 2004)</a:t>
            </a:r>
            <a:endParaRPr lang="en-GB" smtClean="0"/>
          </a:p>
          <a:p>
            <a:endParaRPr lang="en-GB"/>
          </a:p>
        </p:txBody>
      </p:sp>
      <p:sp>
        <p:nvSpPr>
          <p:cNvPr id="19460" name="Tijdelijke aanduiding voor dianummer 3"/>
          <p:cNvSpPr>
            <a:spLocks noGrp="1"/>
          </p:cNvSpPr>
          <p:nvPr>
            <p:ph type="sldNum" sz="quarter" idx="10"/>
          </p:nvPr>
        </p:nvSpPr>
        <p:spPr/>
        <p:txBody>
          <a:bodyPr/>
          <a:lstStyle/>
          <a:p>
            <a:fld id="{1AEFB8AA-8AD7-9E4C-AFBF-124BB44BA38D}" type="slidenum">
              <a:rPr lang="en-GB" smtClean="0"/>
              <a:pPr/>
              <a:t>23</a:t>
            </a:fld>
            <a:endParaRPr lang="en-GB"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el 1"/>
          <p:cNvSpPr>
            <a:spLocks noGrp="1"/>
          </p:cNvSpPr>
          <p:nvPr>
            <p:ph type="title"/>
          </p:nvPr>
        </p:nvSpPr>
        <p:spPr>
          <a:xfrm>
            <a:off x="457200" y="274638"/>
            <a:ext cx="8229600" cy="487362"/>
          </a:xfrm>
        </p:spPr>
        <p:txBody>
          <a:bodyPr/>
          <a:lstStyle/>
          <a:p>
            <a:r>
              <a:rPr lang="en-GB" smtClean="0"/>
              <a:t>Different interests in flexibility</a:t>
            </a:r>
          </a:p>
        </p:txBody>
      </p:sp>
      <p:sp>
        <p:nvSpPr>
          <p:cNvPr id="20483" name="Tijdelijke aanduiding voor tekst 4"/>
          <p:cNvSpPr>
            <a:spLocks noGrp="1"/>
          </p:cNvSpPr>
          <p:nvPr>
            <p:ph type="body" idx="1"/>
          </p:nvPr>
        </p:nvSpPr>
        <p:spPr>
          <a:xfrm>
            <a:off x="457200" y="762000"/>
            <a:ext cx="4040188" cy="639763"/>
          </a:xfrm>
        </p:spPr>
        <p:txBody>
          <a:bodyPr/>
          <a:lstStyle/>
          <a:p>
            <a:r>
              <a:rPr lang="en-GB" smtClean="0"/>
              <a:t>Employee</a:t>
            </a:r>
          </a:p>
        </p:txBody>
      </p:sp>
      <p:sp>
        <p:nvSpPr>
          <p:cNvPr id="20484" name="Tijdelijke aanduiding voor inhoud 5"/>
          <p:cNvSpPr>
            <a:spLocks noGrp="1"/>
          </p:cNvSpPr>
          <p:nvPr>
            <p:ph sz="half" idx="2"/>
          </p:nvPr>
        </p:nvSpPr>
        <p:spPr>
          <a:xfrm>
            <a:off x="457200" y="1371600"/>
            <a:ext cx="4040188" cy="3951288"/>
          </a:xfrm>
        </p:spPr>
        <p:txBody>
          <a:bodyPr/>
          <a:lstStyle/>
          <a:p>
            <a:r>
              <a:rPr lang="en-GB" smtClean="0"/>
              <a:t>Working hours </a:t>
            </a:r>
          </a:p>
          <a:p>
            <a:r>
              <a:rPr lang="en-GB" smtClean="0"/>
              <a:t>Holidays</a:t>
            </a:r>
          </a:p>
          <a:p>
            <a:r>
              <a:rPr lang="en-GB" smtClean="0"/>
              <a:t>Study leave</a:t>
            </a:r>
          </a:p>
          <a:p>
            <a:r>
              <a:rPr lang="en-GB" smtClean="0"/>
              <a:t>Sabbatical</a:t>
            </a:r>
          </a:p>
          <a:p>
            <a:r>
              <a:rPr lang="en-GB" smtClean="0"/>
              <a:t>Maternity</a:t>
            </a:r>
          </a:p>
          <a:p>
            <a:r>
              <a:rPr lang="en-GB" smtClean="0"/>
              <a:t>Parental</a:t>
            </a:r>
          </a:p>
          <a:p>
            <a:r>
              <a:rPr lang="en-GB" smtClean="0"/>
              <a:t>Family care (emergency)</a:t>
            </a:r>
          </a:p>
          <a:p>
            <a:r>
              <a:rPr lang="en-GB" smtClean="0"/>
              <a:t>Older workers</a:t>
            </a:r>
          </a:p>
          <a:p>
            <a:r>
              <a:rPr lang="en-GB" smtClean="0"/>
              <a:t>Disability – diminished capacity</a:t>
            </a:r>
          </a:p>
        </p:txBody>
      </p:sp>
      <p:sp>
        <p:nvSpPr>
          <p:cNvPr id="20485" name="Tijdelijke aanduiding voor tekst 6"/>
          <p:cNvSpPr>
            <a:spLocks noGrp="1"/>
          </p:cNvSpPr>
          <p:nvPr>
            <p:ph type="body" sz="quarter" idx="3"/>
          </p:nvPr>
        </p:nvSpPr>
        <p:spPr>
          <a:xfrm>
            <a:off x="4645025" y="762000"/>
            <a:ext cx="4041775" cy="639763"/>
          </a:xfrm>
        </p:spPr>
        <p:txBody>
          <a:bodyPr/>
          <a:lstStyle/>
          <a:p>
            <a:r>
              <a:rPr lang="en-GB" smtClean="0"/>
              <a:t>Employer</a:t>
            </a:r>
          </a:p>
        </p:txBody>
      </p:sp>
      <p:sp>
        <p:nvSpPr>
          <p:cNvPr id="20486" name="Tijdelijke aanduiding voor inhoud 7"/>
          <p:cNvSpPr>
            <a:spLocks noGrp="1"/>
          </p:cNvSpPr>
          <p:nvPr>
            <p:ph sz="quarter" idx="4"/>
          </p:nvPr>
        </p:nvSpPr>
        <p:spPr>
          <a:xfrm>
            <a:off x="4645025" y="1371600"/>
            <a:ext cx="4117975" cy="3951288"/>
          </a:xfrm>
        </p:spPr>
        <p:txBody>
          <a:bodyPr/>
          <a:lstStyle/>
          <a:p>
            <a:r>
              <a:rPr lang="en-GB" smtClean="0"/>
              <a:t>Working hours</a:t>
            </a:r>
          </a:p>
          <a:p>
            <a:r>
              <a:rPr lang="en-GB" smtClean="0"/>
              <a:t>Work schedule</a:t>
            </a:r>
          </a:p>
          <a:p>
            <a:r>
              <a:rPr lang="en-GB" smtClean="0"/>
              <a:t>Place of work</a:t>
            </a:r>
          </a:p>
          <a:p>
            <a:r>
              <a:rPr lang="en-GB" smtClean="0"/>
              <a:t>Qualification level</a:t>
            </a:r>
          </a:p>
          <a:p>
            <a:r>
              <a:rPr lang="en-GB" smtClean="0"/>
              <a:t>Experience level</a:t>
            </a:r>
          </a:p>
          <a:p>
            <a:r>
              <a:rPr lang="en-GB" smtClean="0"/>
              <a:t>Adaptability level</a:t>
            </a:r>
          </a:p>
          <a:p>
            <a:r>
              <a:rPr lang="en-GB" smtClean="0"/>
              <a:t>Contract conditions &amp; form</a:t>
            </a:r>
          </a:p>
          <a:p>
            <a:r>
              <a:rPr lang="en-GB" smtClean="0"/>
              <a:t>Contract duration</a:t>
            </a:r>
          </a:p>
          <a:p>
            <a:r>
              <a:rPr lang="en-GB" smtClean="0"/>
              <a:t>Contract termination</a:t>
            </a:r>
          </a:p>
          <a:p>
            <a:r>
              <a:rPr lang="en-GB" smtClean="0"/>
              <a:t>Labour costs – (wage flexibility)</a:t>
            </a:r>
          </a:p>
          <a:p>
            <a:endParaRPr lang="en-GB" smtClean="0"/>
          </a:p>
          <a:p>
            <a:endParaRPr lang="en-GB" smtClean="0"/>
          </a:p>
          <a:p>
            <a:pPr lvl="1"/>
            <a:endParaRPr lang="en-GB" smtClean="0"/>
          </a:p>
        </p:txBody>
      </p:sp>
      <p:sp>
        <p:nvSpPr>
          <p:cNvPr id="20487" name="Tijdelijke aanduiding voor dianummer 3"/>
          <p:cNvSpPr>
            <a:spLocks noGrp="1"/>
          </p:cNvSpPr>
          <p:nvPr>
            <p:ph type="sldNum" sz="quarter" idx="10"/>
          </p:nvPr>
        </p:nvSpPr>
        <p:spPr/>
        <p:txBody>
          <a:bodyPr/>
          <a:lstStyle/>
          <a:p>
            <a:fld id="{94DCF2B9-5560-B24F-B378-BF28B9F237B2}" type="slidenum">
              <a:rPr lang="en-GB" smtClean="0"/>
              <a:pPr/>
              <a:t>24</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20484">
                                            <p:txEl>
                                              <p:pRg st="1" end="1"/>
                                            </p:txEl>
                                          </p:spTgt>
                                        </p:tgtEl>
                                        <p:attrNameLst>
                                          <p:attrName>style.visibility</p:attrName>
                                        </p:attrNameLst>
                                      </p:cBhvr>
                                      <p:to>
                                        <p:strVal val="visible"/>
                                      </p:to>
                                    </p:set>
                                    <p:anim calcmode="lin" valueType="num">
                                      <p:cBhvr additive="base">
                                        <p:cTn id="13" dur="500" fill="hold"/>
                                        <p:tgtEl>
                                          <p:spTgt spid="2048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48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50000" decel="50000" fill="hold" grpId="0" nodeType="clickEffect">
                                  <p:stCondLst>
                                    <p:cond delay="0"/>
                                  </p:stCondLst>
                                  <p:childTnLst>
                                    <p:set>
                                      <p:cBhvr>
                                        <p:cTn id="18" dur="1" fill="hold">
                                          <p:stCondLst>
                                            <p:cond delay="0"/>
                                          </p:stCondLst>
                                        </p:cTn>
                                        <p:tgtEl>
                                          <p:spTgt spid="20484">
                                            <p:txEl>
                                              <p:pRg st="2" end="2"/>
                                            </p:txEl>
                                          </p:spTgt>
                                        </p:tgtEl>
                                        <p:attrNameLst>
                                          <p:attrName>style.visibility</p:attrName>
                                        </p:attrNameLst>
                                      </p:cBhvr>
                                      <p:to>
                                        <p:strVal val="visible"/>
                                      </p:to>
                                    </p:set>
                                    <p:anim calcmode="lin" valueType="num">
                                      <p:cBhvr additive="base">
                                        <p:cTn id="19" dur="500" fill="hold"/>
                                        <p:tgtEl>
                                          <p:spTgt spid="2048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48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50000" decel="50000" fill="hold" grpId="0" nodeType="clickEffect">
                                  <p:stCondLst>
                                    <p:cond delay="0"/>
                                  </p:stCondLst>
                                  <p:childTnLst>
                                    <p:set>
                                      <p:cBhvr>
                                        <p:cTn id="24" dur="1" fill="hold">
                                          <p:stCondLst>
                                            <p:cond delay="0"/>
                                          </p:stCondLst>
                                        </p:cTn>
                                        <p:tgtEl>
                                          <p:spTgt spid="20484">
                                            <p:txEl>
                                              <p:pRg st="3" end="3"/>
                                            </p:txEl>
                                          </p:spTgt>
                                        </p:tgtEl>
                                        <p:attrNameLst>
                                          <p:attrName>style.visibility</p:attrName>
                                        </p:attrNameLst>
                                      </p:cBhvr>
                                      <p:to>
                                        <p:strVal val="visible"/>
                                      </p:to>
                                    </p:set>
                                    <p:anim calcmode="lin" valueType="num">
                                      <p:cBhvr additive="base">
                                        <p:cTn id="25" dur="500" fill="hold"/>
                                        <p:tgtEl>
                                          <p:spTgt spid="2048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48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accel="50000" decel="50000" fill="hold" grpId="0" nodeType="clickEffect">
                                  <p:stCondLst>
                                    <p:cond delay="0"/>
                                  </p:stCondLst>
                                  <p:childTnLst>
                                    <p:set>
                                      <p:cBhvr>
                                        <p:cTn id="30" dur="1" fill="hold">
                                          <p:stCondLst>
                                            <p:cond delay="0"/>
                                          </p:stCondLst>
                                        </p:cTn>
                                        <p:tgtEl>
                                          <p:spTgt spid="20484">
                                            <p:txEl>
                                              <p:pRg st="4" end="4"/>
                                            </p:txEl>
                                          </p:spTgt>
                                        </p:tgtEl>
                                        <p:attrNameLst>
                                          <p:attrName>style.visibility</p:attrName>
                                        </p:attrNameLst>
                                      </p:cBhvr>
                                      <p:to>
                                        <p:strVal val="visible"/>
                                      </p:to>
                                    </p:set>
                                    <p:anim calcmode="lin" valueType="num">
                                      <p:cBhvr additive="base">
                                        <p:cTn id="31" dur="500" fill="hold"/>
                                        <p:tgtEl>
                                          <p:spTgt spid="2048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48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accel="50000" decel="50000" fill="hold" grpId="0" nodeType="clickEffect">
                                  <p:stCondLst>
                                    <p:cond delay="0"/>
                                  </p:stCondLst>
                                  <p:childTnLst>
                                    <p:set>
                                      <p:cBhvr>
                                        <p:cTn id="36" dur="1" fill="hold">
                                          <p:stCondLst>
                                            <p:cond delay="0"/>
                                          </p:stCondLst>
                                        </p:cTn>
                                        <p:tgtEl>
                                          <p:spTgt spid="20484">
                                            <p:txEl>
                                              <p:pRg st="5" end="5"/>
                                            </p:txEl>
                                          </p:spTgt>
                                        </p:tgtEl>
                                        <p:attrNameLst>
                                          <p:attrName>style.visibility</p:attrName>
                                        </p:attrNameLst>
                                      </p:cBhvr>
                                      <p:to>
                                        <p:strVal val="visible"/>
                                      </p:to>
                                    </p:set>
                                    <p:anim calcmode="lin" valueType="num">
                                      <p:cBhvr additive="base">
                                        <p:cTn id="37" dur="500" fill="hold"/>
                                        <p:tgtEl>
                                          <p:spTgt spid="20484">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48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50000" decel="50000" fill="hold" grpId="0" nodeType="clickEffect">
                                  <p:stCondLst>
                                    <p:cond delay="0"/>
                                  </p:stCondLst>
                                  <p:childTnLst>
                                    <p:set>
                                      <p:cBhvr>
                                        <p:cTn id="42" dur="1" fill="hold">
                                          <p:stCondLst>
                                            <p:cond delay="0"/>
                                          </p:stCondLst>
                                        </p:cTn>
                                        <p:tgtEl>
                                          <p:spTgt spid="20484">
                                            <p:txEl>
                                              <p:pRg st="6" end="6"/>
                                            </p:txEl>
                                          </p:spTgt>
                                        </p:tgtEl>
                                        <p:attrNameLst>
                                          <p:attrName>style.visibility</p:attrName>
                                        </p:attrNameLst>
                                      </p:cBhvr>
                                      <p:to>
                                        <p:strVal val="visible"/>
                                      </p:to>
                                    </p:set>
                                    <p:anim calcmode="lin" valueType="num">
                                      <p:cBhvr additive="base">
                                        <p:cTn id="43" dur="500" fill="hold"/>
                                        <p:tgtEl>
                                          <p:spTgt spid="20484">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048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accel="50000" decel="50000" fill="hold" grpId="0" nodeType="clickEffect">
                                  <p:stCondLst>
                                    <p:cond delay="0"/>
                                  </p:stCondLst>
                                  <p:childTnLst>
                                    <p:set>
                                      <p:cBhvr>
                                        <p:cTn id="48" dur="1" fill="hold">
                                          <p:stCondLst>
                                            <p:cond delay="0"/>
                                          </p:stCondLst>
                                        </p:cTn>
                                        <p:tgtEl>
                                          <p:spTgt spid="20484">
                                            <p:txEl>
                                              <p:pRg st="7" end="7"/>
                                            </p:txEl>
                                          </p:spTgt>
                                        </p:tgtEl>
                                        <p:attrNameLst>
                                          <p:attrName>style.visibility</p:attrName>
                                        </p:attrNameLst>
                                      </p:cBhvr>
                                      <p:to>
                                        <p:strVal val="visible"/>
                                      </p:to>
                                    </p:set>
                                    <p:anim calcmode="lin" valueType="num">
                                      <p:cBhvr additive="base">
                                        <p:cTn id="49" dur="500" fill="hold"/>
                                        <p:tgtEl>
                                          <p:spTgt spid="20484">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048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accel="50000" decel="50000" fill="hold" grpId="0" nodeType="clickEffect">
                                  <p:stCondLst>
                                    <p:cond delay="0"/>
                                  </p:stCondLst>
                                  <p:childTnLst>
                                    <p:set>
                                      <p:cBhvr>
                                        <p:cTn id="54" dur="1" fill="hold">
                                          <p:stCondLst>
                                            <p:cond delay="0"/>
                                          </p:stCondLst>
                                        </p:cTn>
                                        <p:tgtEl>
                                          <p:spTgt spid="20484">
                                            <p:txEl>
                                              <p:pRg st="8" end="8"/>
                                            </p:txEl>
                                          </p:spTgt>
                                        </p:tgtEl>
                                        <p:attrNameLst>
                                          <p:attrName>style.visibility</p:attrName>
                                        </p:attrNameLst>
                                      </p:cBhvr>
                                      <p:to>
                                        <p:strVal val="visible"/>
                                      </p:to>
                                    </p:set>
                                    <p:anim calcmode="lin" valueType="num">
                                      <p:cBhvr additive="base">
                                        <p:cTn id="55" dur="500" fill="hold"/>
                                        <p:tgtEl>
                                          <p:spTgt spid="20484">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048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accel="50000" decel="50000" fill="hold" grpId="0" nodeType="clickEffect">
                                  <p:stCondLst>
                                    <p:cond delay="0"/>
                                  </p:stCondLst>
                                  <p:childTnLst>
                                    <p:set>
                                      <p:cBhvr>
                                        <p:cTn id="60" dur="1" fill="hold">
                                          <p:stCondLst>
                                            <p:cond delay="0"/>
                                          </p:stCondLst>
                                        </p:cTn>
                                        <p:tgtEl>
                                          <p:spTgt spid="20486">
                                            <p:txEl>
                                              <p:pRg st="0" end="0"/>
                                            </p:txEl>
                                          </p:spTgt>
                                        </p:tgtEl>
                                        <p:attrNameLst>
                                          <p:attrName>style.visibility</p:attrName>
                                        </p:attrNameLst>
                                      </p:cBhvr>
                                      <p:to>
                                        <p:strVal val="visible"/>
                                      </p:to>
                                    </p:set>
                                    <p:anim calcmode="lin" valueType="num">
                                      <p:cBhvr additive="base">
                                        <p:cTn id="61" dur="500" fill="hold"/>
                                        <p:tgtEl>
                                          <p:spTgt spid="20486">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0486">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grpId="0" nodeType="withEffect">
                                  <p:stCondLst>
                                    <p:cond delay="0"/>
                                  </p:stCondLst>
                                  <p:childTnLst>
                                    <p:set>
                                      <p:cBhvr>
                                        <p:cTn id="64" dur="1" fill="hold">
                                          <p:stCondLst>
                                            <p:cond delay="0"/>
                                          </p:stCondLst>
                                        </p:cTn>
                                        <p:tgtEl>
                                          <p:spTgt spid="20486">
                                            <p:txEl>
                                              <p:pRg st="1" end="1"/>
                                            </p:txEl>
                                          </p:spTgt>
                                        </p:tgtEl>
                                        <p:attrNameLst>
                                          <p:attrName>style.visibility</p:attrName>
                                        </p:attrNameLst>
                                      </p:cBhvr>
                                      <p:to>
                                        <p:strVal val="visible"/>
                                      </p:to>
                                    </p:set>
                                    <p:anim calcmode="lin" valueType="num">
                                      <p:cBhvr additive="base">
                                        <p:cTn id="65" dur="500" fill="hold"/>
                                        <p:tgtEl>
                                          <p:spTgt spid="20486">
                                            <p:txEl>
                                              <p:pRg st="1" end="1"/>
                                            </p:txEl>
                                          </p:spTgt>
                                        </p:tgtEl>
                                        <p:attrNameLst>
                                          <p:attrName>ppt_x</p:attrName>
                                        </p:attrNameLst>
                                      </p:cBhvr>
                                      <p:tavLst>
                                        <p:tav tm="0">
                                          <p:val>
                                            <p:strVal val="1+#ppt_w/2"/>
                                          </p:val>
                                        </p:tav>
                                        <p:tav tm="100000">
                                          <p:val>
                                            <p:strVal val="#ppt_x"/>
                                          </p:val>
                                        </p:tav>
                                      </p:tavLst>
                                    </p:anim>
                                    <p:anim calcmode="lin" valueType="num">
                                      <p:cBhvr additive="base">
                                        <p:cTn id="66" dur="500" fill="hold"/>
                                        <p:tgtEl>
                                          <p:spTgt spid="20486">
                                            <p:txEl>
                                              <p:pRg st="1" end="1"/>
                                            </p:txEl>
                                          </p:spTgt>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grpId="0" nodeType="withEffect">
                                  <p:stCondLst>
                                    <p:cond delay="0"/>
                                  </p:stCondLst>
                                  <p:childTnLst>
                                    <p:set>
                                      <p:cBhvr>
                                        <p:cTn id="68" dur="1" fill="hold">
                                          <p:stCondLst>
                                            <p:cond delay="0"/>
                                          </p:stCondLst>
                                        </p:cTn>
                                        <p:tgtEl>
                                          <p:spTgt spid="20486">
                                            <p:txEl>
                                              <p:pRg st="2" end="2"/>
                                            </p:txEl>
                                          </p:spTgt>
                                        </p:tgtEl>
                                        <p:attrNameLst>
                                          <p:attrName>style.visibility</p:attrName>
                                        </p:attrNameLst>
                                      </p:cBhvr>
                                      <p:to>
                                        <p:strVal val="visible"/>
                                      </p:to>
                                    </p:set>
                                    <p:anim calcmode="lin" valueType="num">
                                      <p:cBhvr additive="base">
                                        <p:cTn id="69" dur="500" fill="hold"/>
                                        <p:tgtEl>
                                          <p:spTgt spid="20486">
                                            <p:txEl>
                                              <p:pRg st="2" end="2"/>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20486">
                                            <p:txEl>
                                              <p:pRg st="2" end="2"/>
                                            </p:txEl>
                                          </p:spTgt>
                                        </p:tgtEl>
                                        <p:attrNameLst>
                                          <p:attrName>ppt_y</p:attrName>
                                        </p:attrNameLst>
                                      </p:cBhvr>
                                      <p:tavLst>
                                        <p:tav tm="0">
                                          <p:val>
                                            <p:strVal val="#ppt_y"/>
                                          </p:val>
                                        </p:tav>
                                        <p:tav tm="100000">
                                          <p:val>
                                            <p:strVal val="#ppt_y"/>
                                          </p:val>
                                        </p:tav>
                                      </p:tavLst>
                                    </p:anim>
                                  </p:childTnLst>
                                </p:cTn>
                              </p:par>
                              <p:par>
                                <p:cTn id="71" presetID="2" presetClass="entr" presetSubtype="2" accel="50000" decel="50000" fill="hold" grpId="0" nodeType="withEffect">
                                  <p:stCondLst>
                                    <p:cond delay="0"/>
                                  </p:stCondLst>
                                  <p:childTnLst>
                                    <p:set>
                                      <p:cBhvr>
                                        <p:cTn id="72" dur="1" fill="hold">
                                          <p:stCondLst>
                                            <p:cond delay="0"/>
                                          </p:stCondLst>
                                        </p:cTn>
                                        <p:tgtEl>
                                          <p:spTgt spid="20486">
                                            <p:txEl>
                                              <p:pRg st="3" end="3"/>
                                            </p:txEl>
                                          </p:spTgt>
                                        </p:tgtEl>
                                        <p:attrNameLst>
                                          <p:attrName>style.visibility</p:attrName>
                                        </p:attrNameLst>
                                      </p:cBhvr>
                                      <p:to>
                                        <p:strVal val="visible"/>
                                      </p:to>
                                    </p:set>
                                    <p:anim calcmode="lin" valueType="num">
                                      <p:cBhvr additive="base">
                                        <p:cTn id="73" dur="500" fill="hold"/>
                                        <p:tgtEl>
                                          <p:spTgt spid="20486">
                                            <p:txEl>
                                              <p:pRg st="3" end="3"/>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0486">
                                            <p:txEl>
                                              <p:pRg st="3" end="3"/>
                                            </p:txEl>
                                          </p:spTgt>
                                        </p:tgtEl>
                                        <p:attrNameLst>
                                          <p:attrName>ppt_y</p:attrName>
                                        </p:attrNameLst>
                                      </p:cBhvr>
                                      <p:tavLst>
                                        <p:tav tm="0">
                                          <p:val>
                                            <p:strVal val="#ppt_y"/>
                                          </p:val>
                                        </p:tav>
                                        <p:tav tm="100000">
                                          <p:val>
                                            <p:strVal val="#ppt_y"/>
                                          </p:val>
                                        </p:tav>
                                      </p:tavLst>
                                    </p:anim>
                                  </p:childTnLst>
                                </p:cTn>
                              </p:par>
                              <p:par>
                                <p:cTn id="75" presetID="2" presetClass="entr" presetSubtype="2" accel="50000" decel="50000" fill="hold" grpId="0" nodeType="withEffect">
                                  <p:stCondLst>
                                    <p:cond delay="0"/>
                                  </p:stCondLst>
                                  <p:childTnLst>
                                    <p:set>
                                      <p:cBhvr>
                                        <p:cTn id="76" dur="1" fill="hold">
                                          <p:stCondLst>
                                            <p:cond delay="0"/>
                                          </p:stCondLst>
                                        </p:cTn>
                                        <p:tgtEl>
                                          <p:spTgt spid="20486">
                                            <p:txEl>
                                              <p:pRg st="4" end="4"/>
                                            </p:txEl>
                                          </p:spTgt>
                                        </p:tgtEl>
                                        <p:attrNameLst>
                                          <p:attrName>style.visibility</p:attrName>
                                        </p:attrNameLst>
                                      </p:cBhvr>
                                      <p:to>
                                        <p:strVal val="visible"/>
                                      </p:to>
                                    </p:set>
                                    <p:anim calcmode="lin" valueType="num">
                                      <p:cBhvr additive="base">
                                        <p:cTn id="77" dur="500" fill="hold"/>
                                        <p:tgtEl>
                                          <p:spTgt spid="20486">
                                            <p:txEl>
                                              <p:pRg st="4" end="4"/>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20486">
                                            <p:txEl>
                                              <p:pRg st="4" end="4"/>
                                            </p:txEl>
                                          </p:spTgt>
                                        </p:tgtEl>
                                        <p:attrNameLst>
                                          <p:attrName>ppt_y</p:attrName>
                                        </p:attrNameLst>
                                      </p:cBhvr>
                                      <p:tavLst>
                                        <p:tav tm="0">
                                          <p:val>
                                            <p:strVal val="#ppt_y"/>
                                          </p:val>
                                        </p:tav>
                                        <p:tav tm="100000">
                                          <p:val>
                                            <p:strVal val="#ppt_y"/>
                                          </p:val>
                                        </p:tav>
                                      </p:tavLst>
                                    </p:anim>
                                  </p:childTnLst>
                                </p:cTn>
                              </p:par>
                              <p:par>
                                <p:cTn id="79" presetID="2" presetClass="entr" presetSubtype="2" accel="50000" decel="50000" fill="hold" grpId="0" nodeType="withEffect">
                                  <p:stCondLst>
                                    <p:cond delay="0"/>
                                  </p:stCondLst>
                                  <p:childTnLst>
                                    <p:set>
                                      <p:cBhvr>
                                        <p:cTn id="80" dur="1" fill="hold">
                                          <p:stCondLst>
                                            <p:cond delay="0"/>
                                          </p:stCondLst>
                                        </p:cTn>
                                        <p:tgtEl>
                                          <p:spTgt spid="20486">
                                            <p:txEl>
                                              <p:pRg st="5" end="5"/>
                                            </p:txEl>
                                          </p:spTgt>
                                        </p:tgtEl>
                                        <p:attrNameLst>
                                          <p:attrName>style.visibility</p:attrName>
                                        </p:attrNameLst>
                                      </p:cBhvr>
                                      <p:to>
                                        <p:strVal val="visible"/>
                                      </p:to>
                                    </p:set>
                                    <p:anim calcmode="lin" valueType="num">
                                      <p:cBhvr additive="base">
                                        <p:cTn id="81" dur="500" fill="hold"/>
                                        <p:tgtEl>
                                          <p:spTgt spid="20486">
                                            <p:txEl>
                                              <p:pRg st="5" end="5"/>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20486">
                                            <p:txEl>
                                              <p:pRg st="5" end="5"/>
                                            </p:txEl>
                                          </p:spTgt>
                                        </p:tgtEl>
                                        <p:attrNameLst>
                                          <p:attrName>ppt_y</p:attrName>
                                        </p:attrNameLst>
                                      </p:cBhvr>
                                      <p:tavLst>
                                        <p:tav tm="0">
                                          <p:val>
                                            <p:strVal val="#ppt_y"/>
                                          </p:val>
                                        </p:tav>
                                        <p:tav tm="100000">
                                          <p:val>
                                            <p:strVal val="#ppt_y"/>
                                          </p:val>
                                        </p:tav>
                                      </p:tavLst>
                                    </p:anim>
                                  </p:childTnLst>
                                </p:cTn>
                              </p:par>
                              <p:par>
                                <p:cTn id="83" presetID="2" presetClass="entr" presetSubtype="2" accel="50000" decel="50000" fill="hold" grpId="0" nodeType="withEffect">
                                  <p:stCondLst>
                                    <p:cond delay="0"/>
                                  </p:stCondLst>
                                  <p:childTnLst>
                                    <p:set>
                                      <p:cBhvr>
                                        <p:cTn id="84" dur="1" fill="hold">
                                          <p:stCondLst>
                                            <p:cond delay="0"/>
                                          </p:stCondLst>
                                        </p:cTn>
                                        <p:tgtEl>
                                          <p:spTgt spid="20486">
                                            <p:txEl>
                                              <p:pRg st="6" end="6"/>
                                            </p:txEl>
                                          </p:spTgt>
                                        </p:tgtEl>
                                        <p:attrNameLst>
                                          <p:attrName>style.visibility</p:attrName>
                                        </p:attrNameLst>
                                      </p:cBhvr>
                                      <p:to>
                                        <p:strVal val="visible"/>
                                      </p:to>
                                    </p:set>
                                    <p:anim calcmode="lin" valueType="num">
                                      <p:cBhvr additive="base">
                                        <p:cTn id="85" dur="500" fill="hold"/>
                                        <p:tgtEl>
                                          <p:spTgt spid="20486">
                                            <p:txEl>
                                              <p:pRg st="6" end="6"/>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0486">
                                            <p:txEl>
                                              <p:pRg st="6" end="6"/>
                                            </p:txEl>
                                          </p:spTgt>
                                        </p:tgtEl>
                                        <p:attrNameLst>
                                          <p:attrName>ppt_y</p:attrName>
                                        </p:attrNameLst>
                                      </p:cBhvr>
                                      <p:tavLst>
                                        <p:tav tm="0">
                                          <p:val>
                                            <p:strVal val="#ppt_y"/>
                                          </p:val>
                                        </p:tav>
                                        <p:tav tm="100000">
                                          <p:val>
                                            <p:strVal val="#ppt_y"/>
                                          </p:val>
                                        </p:tav>
                                      </p:tavLst>
                                    </p:anim>
                                  </p:childTnLst>
                                </p:cTn>
                              </p:par>
                              <p:par>
                                <p:cTn id="87" presetID="2" presetClass="entr" presetSubtype="2" accel="50000" decel="50000" fill="hold" grpId="0" nodeType="withEffect">
                                  <p:stCondLst>
                                    <p:cond delay="0"/>
                                  </p:stCondLst>
                                  <p:childTnLst>
                                    <p:set>
                                      <p:cBhvr>
                                        <p:cTn id="88" dur="1" fill="hold">
                                          <p:stCondLst>
                                            <p:cond delay="0"/>
                                          </p:stCondLst>
                                        </p:cTn>
                                        <p:tgtEl>
                                          <p:spTgt spid="20486">
                                            <p:txEl>
                                              <p:pRg st="7" end="7"/>
                                            </p:txEl>
                                          </p:spTgt>
                                        </p:tgtEl>
                                        <p:attrNameLst>
                                          <p:attrName>style.visibility</p:attrName>
                                        </p:attrNameLst>
                                      </p:cBhvr>
                                      <p:to>
                                        <p:strVal val="visible"/>
                                      </p:to>
                                    </p:set>
                                    <p:anim calcmode="lin" valueType="num">
                                      <p:cBhvr additive="base">
                                        <p:cTn id="89" dur="500" fill="hold"/>
                                        <p:tgtEl>
                                          <p:spTgt spid="20486">
                                            <p:txEl>
                                              <p:pRg st="7" end="7"/>
                                            </p:txEl>
                                          </p:spTgt>
                                        </p:tgtEl>
                                        <p:attrNameLst>
                                          <p:attrName>ppt_x</p:attrName>
                                        </p:attrNameLst>
                                      </p:cBhvr>
                                      <p:tavLst>
                                        <p:tav tm="0">
                                          <p:val>
                                            <p:strVal val="1+#ppt_w/2"/>
                                          </p:val>
                                        </p:tav>
                                        <p:tav tm="100000">
                                          <p:val>
                                            <p:strVal val="#ppt_x"/>
                                          </p:val>
                                        </p:tav>
                                      </p:tavLst>
                                    </p:anim>
                                    <p:anim calcmode="lin" valueType="num">
                                      <p:cBhvr additive="base">
                                        <p:cTn id="90" dur="500" fill="hold"/>
                                        <p:tgtEl>
                                          <p:spTgt spid="20486">
                                            <p:txEl>
                                              <p:pRg st="7" end="7"/>
                                            </p:txEl>
                                          </p:spTgt>
                                        </p:tgtEl>
                                        <p:attrNameLst>
                                          <p:attrName>ppt_y</p:attrName>
                                        </p:attrNameLst>
                                      </p:cBhvr>
                                      <p:tavLst>
                                        <p:tav tm="0">
                                          <p:val>
                                            <p:strVal val="#ppt_y"/>
                                          </p:val>
                                        </p:tav>
                                        <p:tav tm="100000">
                                          <p:val>
                                            <p:strVal val="#ppt_y"/>
                                          </p:val>
                                        </p:tav>
                                      </p:tavLst>
                                    </p:anim>
                                  </p:childTnLst>
                                </p:cTn>
                              </p:par>
                              <p:par>
                                <p:cTn id="91" presetID="2" presetClass="entr" presetSubtype="2" accel="50000" decel="50000" fill="hold" grpId="0" nodeType="withEffect">
                                  <p:stCondLst>
                                    <p:cond delay="0"/>
                                  </p:stCondLst>
                                  <p:childTnLst>
                                    <p:set>
                                      <p:cBhvr>
                                        <p:cTn id="92" dur="1" fill="hold">
                                          <p:stCondLst>
                                            <p:cond delay="0"/>
                                          </p:stCondLst>
                                        </p:cTn>
                                        <p:tgtEl>
                                          <p:spTgt spid="20486">
                                            <p:txEl>
                                              <p:pRg st="8" end="8"/>
                                            </p:txEl>
                                          </p:spTgt>
                                        </p:tgtEl>
                                        <p:attrNameLst>
                                          <p:attrName>style.visibility</p:attrName>
                                        </p:attrNameLst>
                                      </p:cBhvr>
                                      <p:to>
                                        <p:strVal val="visible"/>
                                      </p:to>
                                    </p:set>
                                    <p:anim calcmode="lin" valueType="num">
                                      <p:cBhvr additive="base">
                                        <p:cTn id="93" dur="500" fill="hold"/>
                                        <p:tgtEl>
                                          <p:spTgt spid="20486">
                                            <p:txEl>
                                              <p:pRg st="8" end="8"/>
                                            </p:txEl>
                                          </p:spTgt>
                                        </p:tgtEl>
                                        <p:attrNameLst>
                                          <p:attrName>ppt_x</p:attrName>
                                        </p:attrNameLst>
                                      </p:cBhvr>
                                      <p:tavLst>
                                        <p:tav tm="0">
                                          <p:val>
                                            <p:strVal val="1+#ppt_w/2"/>
                                          </p:val>
                                        </p:tav>
                                        <p:tav tm="100000">
                                          <p:val>
                                            <p:strVal val="#ppt_x"/>
                                          </p:val>
                                        </p:tav>
                                      </p:tavLst>
                                    </p:anim>
                                    <p:anim calcmode="lin" valueType="num">
                                      <p:cBhvr additive="base">
                                        <p:cTn id="94" dur="500" fill="hold"/>
                                        <p:tgtEl>
                                          <p:spTgt spid="20486">
                                            <p:txEl>
                                              <p:pRg st="8" end="8"/>
                                            </p:txEl>
                                          </p:spTgt>
                                        </p:tgtEl>
                                        <p:attrNameLst>
                                          <p:attrName>ppt_y</p:attrName>
                                        </p:attrNameLst>
                                      </p:cBhvr>
                                      <p:tavLst>
                                        <p:tav tm="0">
                                          <p:val>
                                            <p:strVal val="#ppt_y"/>
                                          </p:val>
                                        </p:tav>
                                        <p:tav tm="100000">
                                          <p:val>
                                            <p:strVal val="#ppt_y"/>
                                          </p:val>
                                        </p:tav>
                                      </p:tavLst>
                                    </p:anim>
                                  </p:childTnLst>
                                </p:cTn>
                              </p:par>
                              <p:par>
                                <p:cTn id="95" presetID="2" presetClass="entr" presetSubtype="2" accel="50000" decel="50000" fill="hold" grpId="0" nodeType="withEffect">
                                  <p:stCondLst>
                                    <p:cond delay="0"/>
                                  </p:stCondLst>
                                  <p:childTnLst>
                                    <p:set>
                                      <p:cBhvr>
                                        <p:cTn id="96" dur="1" fill="hold">
                                          <p:stCondLst>
                                            <p:cond delay="0"/>
                                          </p:stCondLst>
                                        </p:cTn>
                                        <p:tgtEl>
                                          <p:spTgt spid="20486">
                                            <p:txEl>
                                              <p:pRg st="9" end="9"/>
                                            </p:txEl>
                                          </p:spTgt>
                                        </p:tgtEl>
                                        <p:attrNameLst>
                                          <p:attrName>style.visibility</p:attrName>
                                        </p:attrNameLst>
                                      </p:cBhvr>
                                      <p:to>
                                        <p:strVal val="visible"/>
                                      </p:to>
                                    </p:set>
                                    <p:anim calcmode="lin" valueType="num">
                                      <p:cBhvr additive="base">
                                        <p:cTn id="97" dur="500" fill="hold"/>
                                        <p:tgtEl>
                                          <p:spTgt spid="20486">
                                            <p:txEl>
                                              <p:pRg st="9" end="9"/>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20486">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p:bldP spid="20486" grpId="0" build="allAtOnce"/>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el 7"/>
          <p:cNvSpPr>
            <a:spLocks noGrp="1"/>
          </p:cNvSpPr>
          <p:nvPr>
            <p:ph type="title"/>
          </p:nvPr>
        </p:nvSpPr>
        <p:spPr/>
        <p:txBody>
          <a:bodyPr/>
          <a:lstStyle/>
          <a:p>
            <a:r>
              <a:rPr lang="en-GB" smtClean="0"/>
              <a:t>More on employer’s interest</a:t>
            </a:r>
          </a:p>
        </p:txBody>
      </p:sp>
      <p:sp>
        <p:nvSpPr>
          <p:cNvPr id="21507" name="Tijdelijke aanduiding voor inhoud 9"/>
          <p:cNvSpPr>
            <a:spLocks noGrp="1"/>
          </p:cNvSpPr>
          <p:nvPr>
            <p:ph sz="half" idx="1"/>
          </p:nvPr>
        </p:nvSpPr>
        <p:spPr>
          <a:xfrm>
            <a:off x="304800" y="685800"/>
            <a:ext cx="4252913" cy="5562600"/>
          </a:xfrm>
        </p:spPr>
        <p:txBody>
          <a:bodyPr/>
          <a:lstStyle/>
          <a:p>
            <a:r>
              <a:rPr lang="en-GB" sz="2000" smtClean="0"/>
              <a:t>Working hours:</a:t>
            </a:r>
          </a:p>
          <a:p>
            <a:pPr lvl="1"/>
            <a:r>
              <a:rPr lang="en-GB" sz="1800" smtClean="0"/>
              <a:t>Daily</a:t>
            </a:r>
          </a:p>
          <a:p>
            <a:pPr lvl="1"/>
            <a:r>
              <a:rPr lang="en-GB" sz="1800" smtClean="0"/>
              <a:t>Weekly</a:t>
            </a:r>
          </a:p>
          <a:p>
            <a:pPr lvl="1"/>
            <a:r>
              <a:rPr lang="en-GB" sz="1800" smtClean="0"/>
              <a:t>Monthly </a:t>
            </a:r>
          </a:p>
          <a:p>
            <a:pPr lvl="1"/>
            <a:r>
              <a:rPr lang="en-GB" sz="1800" smtClean="0"/>
              <a:t>Yearly</a:t>
            </a:r>
          </a:p>
          <a:p>
            <a:r>
              <a:rPr lang="en-GB" sz="2000" smtClean="0"/>
              <a:t>Working schedule:</a:t>
            </a:r>
          </a:p>
          <a:p>
            <a:pPr lvl="1"/>
            <a:r>
              <a:rPr lang="en-GB" sz="1800" smtClean="0"/>
              <a:t>Day time</a:t>
            </a:r>
          </a:p>
          <a:p>
            <a:pPr lvl="1"/>
            <a:r>
              <a:rPr lang="en-GB" sz="1800" smtClean="0"/>
              <a:t>Day shifts</a:t>
            </a:r>
          </a:p>
          <a:p>
            <a:pPr lvl="1"/>
            <a:r>
              <a:rPr lang="en-GB" sz="1800" smtClean="0"/>
              <a:t>Week shifts</a:t>
            </a:r>
          </a:p>
          <a:p>
            <a:r>
              <a:rPr lang="en-GB" sz="2000" smtClean="0"/>
              <a:t>Working place</a:t>
            </a:r>
          </a:p>
          <a:p>
            <a:r>
              <a:rPr lang="en-GB" sz="2000" smtClean="0"/>
              <a:t>Probation period</a:t>
            </a:r>
          </a:p>
          <a:p>
            <a:r>
              <a:rPr lang="en-GB" sz="2000" smtClean="0"/>
              <a:t>Contract form:</a:t>
            </a:r>
          </a:p>
          <a:p>
            <a:pPr lvl="1"/>
            <a:r>
              <a:rPr lang="nl-NL" sz="1800" smtClean="0"/>
              <a:t>open-end contract</a:t>
            </a:r>
          </a:p>
          <a:p>
            <a:pPr lvl="1"/>
            <a:r>
              <a:rPr lang="nl-NL" sz="1800" smtClean="0"/>
              <a:t>part-time contract</a:t>
            </a:r>
          </a:p>
          <a:p>
            <a:pPr lvl="1"/>
            <a:r>
              <a:rPr lang="nl-NL" sz="1800" smtClean="0"/>
              <a:t>fixed-term contract</a:t>
            </a:r>
          </a:p>
          <a:p>
            <a:pPr lvl="1"/>
            <a:r>
              <a:rPr lang="nl-NL" sz="1800" smtClean="0"/>
              <a:t>temporary work contract</a:t>
            </a:r>
          </a:p>
          <a:p>
            <a:endParaRPr lang="en-GB" sz="2000" smtClean="0"/>
          </a:p>
        </p:txBody>
      </p:sp>
      <p:sp>
        <p:nvSpPr>
          <p:cNvPr id="21508" name="Tijdelijke aanduiding voor inhoud 10"/>
          <p:cNvSpPr>
            <a:spLocks noGrp="1"/>
          </p:cNvSpPr>
          <p:nvPr>
            <p:ph sz="half" idx="2"/>
          </p:nvPr>
        </p:nvSpPr>
        <p:spPr>
          <a:xfrm>
            <a:off x="4710113" y="685800"/>
            <a:ext cx="4254500" cy="5562600"/>
          </a:xfrm>
        </p:spPr>
        <p:txBody>
          <a:bodyPr/>
          <a:lstStyle/>
          <a:p>
            <a:r>
              <a:rPr lang="nl-NL" sz="2000" smtClean="0"/>
              <a:t>Contract duration</a:t>
            </a:r>
          </a:p>
          <a:p>
            <a:r>
              <a:rPr lang="nl-NL" sz="2000" smtClean="0"/>
              <a:t>Contract termination </a:t>
            </a:r>
          </a:p>
          <a:p>
            <a:pPr lvl="1"/>
            <a:r>
              <a:rPr lang="nl-NL" sz="1800" smtClean="0"/>
              <a:t>Procedures</a:t>
            </a:r>
          </a:p>
          <a:p>
            <a:pPr lvl="1"/>
            <a:r>
              <a:rPr lang="nl-NL" sz="1800" smtClean="0"/>
              <a:t>Notice period</a:t>
            </a:r>
          </a:p>
          <a:p>
            <a:r>
              <a:rPr lang="nl-NL" sz="2000" smtClean="0"/>
              <a:t>Qualification level</a:t>
            </a:r>
          </a:p>
          <a:p>
            <a:r>
              <a:rPr lang="nl-NL" sz="2000" smtClean="0"/>
              <a:t>Experience level</a:t>
            </a:r>
          </a:p>
          <a:p>
            <a:r>
              <a:rPr lang="nl-NL" sz="2000" smtClean="0"/>
              <a:t>Adaptibility level </a:t>
            </a:r>
          </a:p>
          <a:p>
            <a:r>
              <a:rPr lang="nl-NL" sz="2000" smtClean="0"/>
              <a:t>Labour costs (wage flexibility)</a:t>
            </a:r>
          </a:p>
          <a:p>
            <a:pPr lvl="1"/>
            <a:r>
              <a:rPr lang="nl-NL" sz="1600" smtClean="0"/>
              <a:t>Performance appraisal</a:t>
            </a:r>
          </a:p>
          <a:p>
            <a:pPr lvl="1"/>
            <a:r>
              <a:rPr lang="nl-NL" sz="1600" smtClean="0"/>
              <a:t>Output-related</a:t>
            </a:r>
          </a:p>
          <a:p>
            <a:pPr lvl="1"/>
            <a:r>
              <a:rPr lang="nl-NL" sz="1600" smtClean="0"/>
              <a:t>Turnover-profit-related </a:t>
            </a:r>
          </a:p>
          <a:p>
            <a:pPr lvl="1"/>
            <a:endParaRPr lang="nl-NL" sz="1600" smtClean="0"/>
          </a:p>
          <a:p>
            <a:pPr lvl="1"/>
            <a:endParaRPr lang="en-GB" sz="1800" smtClean="0"/>
          </a:p>
        </p:txBody>
      </p:sp>
      <p:sp>
        <p:nvSpPr>
          <p:cNvPr id="21509" name="Tijdelijke aanduiding voor dianummer 6"/>
          <p:cNvSpPr>
            <a:spLocks noGrp="1"/>
          </p:cNvSpPr>
          <p:nvPr>
            <p:ph type="sldNum" sz="quarter" idx="10"/>
          </p:nvPr>
        </p:nvSpPr>
        <p:spPr/>
        <p:txBody>
          <a:bodyPr/>
          <a:lstStyle/>
          <a:p>
            <a:fld id="{2354C81B-81B7-CF48-B966-37EBEDFC8E10}" type="slidenum">
              <a:rPr lang="en-GB" smtClean="0"/>
              <a:pPr/>
              <a:t>25</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accel="50000" decel="50000" fill="hold" grpId="0" nodeType="with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anim calcmode="lin" valueType="num">
                                      <p:cBhvr additive="base">
                                        <p:cTn id="11"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150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accel="50000" decel="50000" fill="hold" grpId="0" nodeType="with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anim calcmode="lin" valueType="num">
                                      <p:cBhvr additive="base">
                                        <p:cTn id="1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1507">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accel="50000" decel="50000" fill="hold" grpId="0" nodeType="with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anim calcmode="lin" valueType="num">
                                      <p:cBhvr additive="base">
                                        <p:cTn id="19"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accel="50000" decel="50000" fill="hold" grpId="0" nodeType="with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anim calcmode="lin" valueType="num">
                                      <p:cBhvr additive="base">
                                        <p:cTn id="23"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accel="50000" decel="50000" fill="hold" grpId="0" nodeType="clickEffect">
                                  <p:stCondLst>
                                    <p:cond delay="0"/>
                                  </p:stCondLst>
                                  <p:childTnLst>
                                    <p:set>
                                      <p:cBhvr>
                                        <p:cTn id="28" dur="1" fill="hold">
                                          <p:stCondLst>
                                            <p:cond delay="0"/>
                                          </p:stCondLst>
                                        </p:cTn>
                                        <p:tgtEl>
                                          <p:spTgt spid="21507">
                                            <p:txEl>
                                              <p:pRg st="5" end="5"/>
                                            </p:txEl>
                                          </p:spTgt>
                                        </p:tgtEl>
                                        <p:attrNameLst>
                                          <p:attrName>style.visibility</p:attrName>
                                        </p:attrNameLst>
                                      </p:cBhvr>
                                      <p:to>
                                        <p:strVal val="visible"/>
                                      </p:to>
                                    </p:set>
                                    <p:anim calcmode="lin" valueType="num">
                                      <p:cBhvr additive="base">
                                        <p:cTn id="29"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50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accel="50000" decel="50000" fill="hold" grpId="0" nodeType="withEffect">
                                  <p:stCondLst>
                                    <p:cond delay="0"/>
                                  </p:stCondLst>
                                  <p:childTnLst>
                                    <p:set>
                                      <p:cBhvr>
                                        <p:cTn id="32" dur="1" fill="hold">
                                          <p:stCondLst>
                                            <p:cond delay="0"/>
                                          </p:stCondLst>
                                        </p:cTn>
                                        <p:tgtEl>
                                          <p:spTgt spid="21507">
                                            <p:txEl>
                                              <p:pRg st="6" end="6"/>
                                            </p:txEl>
                                          </p:spTgt>
                                        </p:tgtEl>
                                        <p:attrNameLst>
                                          <p:attrName>style.visibility</p:attrName>
                                        </p:attrNameLst>
                                      </p:cBhvr>
                                      <p:to>
                                        <p:strVal val="visible"/>
                                      </p:to>
                                    </p:set>
                                    <p:anim calcmode="lin" valueType="num">
                                      <p:cBhvr additive="base">
                                        <p:cTn id="33" dur="500" fill="hold"/>
                                        <p:tgtEl>
                                          <p:spTgt spid="2150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150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accel="50000" decel="50000" fill="hold" grpId="0" nodeType="withEffect">
                                  <p:stCondLst>
                                    <p:cond delay="0"/>
                                  </p:stCondLst>
                                  <p:childTnLst>
                                    <p:set>
                                      <p:cBhvr>
                                        <p:cTn id="36" dur="1" fill="hold">
                                          <p:stCondLst>
                                            <p:cond delay="0"/>
                                          </p:stCondLst>
                                        </p:cTn>
                                        <p:tgtEl>
                                          <p:spTgt spid="21507">
                                            <p:txEl>
                                              <p:pRg st="7" end="7"/>
                                            </p:txEl>
                                          </p:spTgt>
                                        </p:tgtEl>
                                        <p:attrNameLst>
                                          <p:attrName>style.visibility</p:attrName>
                                        </p:attrNameLst>
                                      </p:cBhvr>
                                      <p:to>
                                        <p:strVal val="visible"/>
                                      </p:to>
                                    </p:set>
                                    <p:anim calcmode="lin" valueType="num">
                                      <p:cBhvr additive="base">
                                        <p:cTn id="37" dur="500" fill="hold"/>
                                        <p:tgtEl>
                                          <p:spTgt spid="2150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50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accel="50000" decel="50000" fill="hold" grpId="0" nodeType="withEffect">
                                  <p:stCondLst>
                                    <p:cond delay="0"/>
                                  </p:stCondLst>
                                  <p:childTnLst>
                                    <p:set>
                                      <p:cBhvr>
                                        <p:cTn id="40" dur="1" fill="hold">
                                          <p:stCondLst>
                                            <p:cond delay="0"/>
                                          </p:stCondLst>
                                        </p:cTn>
                                        <p:tgtEl>
                                          <p:spTgt spid="21507">
                                            <p:txEl>
                                              <p:pRg st="8" end="8"/>
                                            </p:txEl>
                                          </p:spTgt>
                                        </p:tgtEl>
                                        <p:attrNameLst>
                                          <p:attrName>style.visibility</p:attrName>
                                        </p:attrNameLst>
                                      </p:cBhvr>
                                      <p:to>
                                        <p:strVal val="visible"/>
                                      </p:to>
                                    </p:set>
                                    <p:anim calcmode="lin" valueType="num">
                                      <p:cBhvr additive="base">
                                        <p:cTn id="41" dur="500" fill="hold"/>
                                        <p:tgtEl>
                                          <p:spTgt spid="2150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150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accel="50000" decel="50000" fill="hold" grpId="0" nodeType="clickEffect">
                                  <p:stCondLst>
                                    <p:cond delay="0"/>
                                  </p:stCondLst>
                                  <p:childTnLst>
                                    <p:set>
                                      <p:cBhvr>
                                        <p:cTn id="46" dur="1" fill="hold">
                                          <p:stCondLst>
                                            <p:cond delay="0"/>
                                          </p:stCondLst>
                                        </p:cTn>
                                        <p:tgtEl>
                                          <p:spTgt spid="21507">
                                            <p:txEl>
                                              <p:pRg st="9" end="9"/>
                                            </p:txEl>
                                          </p:spTgt>
                                        </p:tgtEl>
                                        <p:attrNameLst>
                                          <p:attrName>style.visibility</p:attrName>
                                        </p:attrNameLst>
                                      </p:cBhvr>
                                      <p:to>
                                        <p:strVal val="visible"/>
                                      </p:to>
                                    </p:set>
                                    <p:anim calcmode="lin" valueType="num">
                                      <p:cBhvr additive="base">
                                        <p:cTn id="47" dur="500" fill="hold"/>
                                        <p:tgtEl>
                                          <p:spTgt spid="21507">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1507">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accel="50000" decel="50000" fill="hold" grpId="0" nodeType="clickEffect">
                                  <p:stCondLst>
                                    <p:cond delay="0"/>
                                  </p:stCondLst>
                                  <p:childTnLst>
                                    <p:set>
                                      <p:cBhvr>
                                        <p:cTn id="52" dur="1" fill="hold">
                                          <p:stCondLst>
                                            <p:cond delay="0"/>
                                          </p:stCondLst>
                                        </p:cTn>
                                        <p:tgtEl>
                                          <p:spTgt spid="21507">
                                            <p:txEl>
                                              <p:pRg st="10" end="10"/>
                                            </p:txEl>
                                          </p:spTgt>
                                        </p:tgtEl>
                                        <p:attrNameLst>
                                          <p:attrName>style.visibility</p:attrName>
                                        </p:attrNameLst>
                                      </p:cBhvr>
                                      <p:to>
                                        <p:strVal val="visible"/>
                                      </p:to>
                                    </p:set>
                                    <p:anim calcmode="lin" valueType="num">
                                      <p:cBhvr additive="base">
                                        <p:cTn id="53" dur="500" fill="hold"/>
                                        <p:tgtEl>
                                          <p:spTgt spid="21507">
                                            <p:txEl>
                                              <p:pRg st="10" end="1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21507">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accel="50000" decel="50000" fill="hold" grpId="0" nodeType="clickEffect">
                                  <p:stCondLst>
                                    <p:cond delay="0"/>
                                  </p:stCondLst>
                                  <p:childTnLst>
                                    <p:set>
                                      <p:cBhvr>
                                        <p:cTn id="58" dur="1" fill="hold">
                                          <p:stCondLst>
                                            <p:cond delay="0"/>
                                          </p:stCondLst>
                                        </p:cTn>
                                        <p:tgtEl>
                                          <p:spTgt spid="21507">
                                            <p:txEl>
                                              <p:pRg st="11" end="11"/>
                                            </p:txEl>
                                          </p:spTgt>
                                        </p:tgtEl>
                                        <p:attrNameLst>
                                          <p:attrName>style.visibility</p:attrName>
                                        </p:attrNameLst>
                                      </p:cBhvr>
                                      <p:to>
                                        <p:strVal val="visible"/>
                                      </p:to>
                                    </p:set>
                                    <p:anim calcmode="lin" valueType="num">
                                      <p:cBhvr additive="base">
                                        <p:cTn id="59" dur="500" fill="hold"/>
                                        <p:tgtEl>
                                          <p:spTgt spid="21507">
                                            <p:txEl>
                                              <p:pRg st="11" end="11"/>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1507">
                                            <p:txEl>
                                              <p:pRg st="11" end="11"/>
                                            </p:txEl>
                                          </p:spTgt>
                                        </p:tgtEl>
                                        <p:attrNameLst>
                                          <p:attrName>ppt_y</p:attrName>
                                        </p:attrNameLst>
                                      </p:cBhvr>
                                      <p:tavLst>
                                        <p:tav tm="0">
                                          <p:val>
                                            <p:strVal val="#ppt_y"/>
                                          </p:val>
                                        </p:tav>
                                        <p:tav tm="100000">
                                          <p:val>
                                            <p:strVal val="#ppt_y"/>
                                          </p:val>
                                        </p:tav>
                                      </p:tavLst>
                                    </p:anim>
                                  </p:childTnLst>
                                </p:cTn>
                              </p:par>
                              <p:par>
                                <p:cTn id="61" presetID="2" presetClass="entr" presetSubtype="8" accel="50000" decel="50000" fill="hold" grpId="0" nodeType="withEffect">
                                  <p:stCondLst>
                                    <p:cond delay="0"/>
                                  </p:stCondLst>
                                  <p:childTnLst>
                                    <p:set>
                                      <p:cBhvr>
                                        <p:cTn id="62" dur="1" fill="hold">
                                          <p:stCondLst>
                                            <p:cond delay="0"/>
                                          </p:stCondLst>
                                        </p:cTn>
                                        <p:tgtEl>
                                          <p:spTgt spid="21507">
                                            <p:txEl>
                                              <p:pRg st="12" end="12"/>
                                            </p:txEl>
                                          </p:spTgt>
                                        </p:tgtEl>
                                        <p:attrNameLst>
                                          <p:attrName>style.visibility</p:attrName>
                                        </p:attrNameLst>
                                      </p:cBhvr>
                                      <p:to>
                                        <p:strVal val="visible"/>
                                      </p:to>
                                    </p:set>
                                    <p:anim calcmode="lin" valueType="num">
                                      <p:cBhvr additive="base">
                                        <p:cTn id="63" dur="500" fill="hold"/>
                                        <p:tgtEl>
                                          <p:spTgt spid="21507">
                                            <p:txEl>
                                              <p:pRg st="12" end="12"/>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1507">
                                            <p:txEl>
                                              <p:pRg st="12" end="12"/>
                                            </p:txEl>
                                          </p:spTgt>
                                        </p:tgtEl>
                                        <p:attrNameLst>
                                          <p:attrName>ppt_y</p:attrName>
                                        </p:attrNameLst>
                                      </p:cBhvr>
                                      <p:tavLst>
                                        <p:tav tm="0">
                                          <p:val>
                                            <p:strVal val="#ppt_y"/>
                                          </p:val>
                                        </p:tav>
                                        <p:tav tm="100000">
                                          <p:val>
                                            <p:strVal val="#ppt_y"/>
                                          </p:val>
                                        </p:tav>
                                      </p:tavLst>
                                    </p:anim>
                                  </p:childTnLst>
                                </p:cTn>
                              </p:par>
                              <p:par>
                                <p:cTn id="65" presetID="2" presetClass="entr" presetSubtype="8" accel="50000" decel="50000" fill="hold" grpId="0" nodeType="withEffect">
                                  <p:stCondLst>
                                    <p:cond delay="0"/>
                                  </p:stCondLst>
                                  <p:childTnLst>
                                    <p:set>
                                      <p:cBhvr>
                                        <p:cTn id="66" dur="1" fill="hold">
                                          <p:stCondLst>
                                            <p:cond delay="0"/>
                                          </p:stCondLst>
                                        </p:cTn>
                                        <p:tgtEl>
                                          <p:spTgt spid="21507">
                                            <p:txEl>
                                              <p:pRg st="13" end="13"/>
                                            </p:txEl>
                                          </p:spTgt>
                                        </p:tgtEl>
                                        <p:attrNameLst>
                                          <p:attrName>style.visibility</p:attrName>
                                        </p:attrNameLst>
                                      </p:cBhvr>
                                      <p:to>
                                        <p:strVal val="visible"/>
                                      </p:to>
                                    </p:set>
                                    <p:anim calcmode="lin" valueType="num">
                                      <p:cBhvr additive="base">
                                        <p:cTn id="67" dur="500" fill="hold"/>
                                        <p:tgtEl>
                                          <p:spTgt spid="21507">
                                            <p:txEl>
                                              <p:pRg st="13" end="13"/>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21507">
                                            <p:txEl>
                                              <p:pRg st="13" end="13"/>
                                            </p:txEl>
                                          </p:spTgt>
                                        </p:tgtEl>
                                        <p:attrNameLst>
                                          <p:attrName>ppt_y</p:attrName>
                                        </p:attrNameLst>
                                      </p:cBhvr>
                                      <p:tavLst>
                                        <p:tav tm="0">
                                          <p:val>
                                            <p:strVal val="#ppt_y"/>
                                          </p:val>
                                        </p:tav>
                                        <p:tav tm="100000">
                                          <p:val>
                                            <p:strVal val="#ppt_y"/>
                                          </p:val>
                                        </p:tav>
                                      </p:tavLst>
                                    </p:anim>
                                  </p:childTnLst>
                                </p:cTn>
                              </p:par>
                              <p:par>
                                <p:cTn id="69" presetID="2" presetClass="entr" presetSubtype="8" accel="50000" decel="50000" fill="hold" grpId="0" nodeType="withEffect">
                                  <p:stCondLst>
                                    <p:cond delay="0"/>
                                  </p:stCondLst>
                                  <p:childTnLst>
                                    <p:set>
                                      <p:cBhvr>
                                        <p:cTn id="70" dur="1" fill="hold">
                                          <p:stCondLst>
                                            <p:cond delay="0"/>
                                          </p:stCondLst>
                                        </p:cTn>
                                        <p:tgtEl>
                                          <p:spTgt spid="21507">
                                            <p:txEl>
                                              <p:pRg st="14" end="14"/>
                                            </p:txEl>
                                          </p:spTgt>
                                        </p:tgtEl>
                                        <p:attrNameLst>
                                          <p:attrName>style.visibility</p:attrName>
                                        </p:attrNameLst>
                                      </p:cBhvr>
                                      <p:to>
                                        <p:strVal val="visible"/>
                                      </p:to>
                                    </p:set>
                                    <p:anim calcmode="lin" valueType="num">
                                      <p:cBhvr additive="base">
                                        <p:cTn id="71" dur="500" fill="hold"/>
                                        <p:tgtEl>
                                          <p:spTgt spid="21507">
                                            <p:txEl>
                                              <p:pRg st="14" end="14"/>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1507">
                                            <p:txEl>
                                              <p:pRg st="14" end="14"/>
                                            </p:txEl>
                                          </p:spTgt>
                                        </p:tgtEl>
                                        <p:attrNameLst>
                                          <p:attrName>ppt_y</p:attrName>
                                        </p:attrNameLst>
                                      </p:cBhvr>
                                      <p:tavLst>
                                        <p:tav tm="0">
                                          <p:val>
                                            <p:strVal val="#ppt_y"/>
                                          </p:val>
                                        </p:tav>
                                        <p:tav tm="100000">
                                          <p:val>
                                            <p:strVal val="#ppt_y"/>
                                          </p:val>
                                        </p:tav>
                                      </p:tavLst>
                                    </p:anim>
                                  </p:childTnLst>
                                </p:cTn>
                              </p:par>
                              <p:par>
                                <p:cTn id="73" presetID="2" presetClass="entr" presetSubtype="8" accel="50000" decel="50000" fill="hold" grpId="0" nodeType="withEffect">
                                  <p:stCondLst>
                                    <p:cond delay="0"/>
                                  </p:stCondLst>
                                  <p:childTnLst>
                                    <p:set>
                                      <p:cBhvr>
                                        <p:cTn id="74" dur="1" fill="hold">
                                          <p:stCondLst>
                                            <p:cond delay="0"/>
                                          </p:stCondLst>
                                        </p:cTn>
                                        <p:tgtEl>
                                          <p:spTgt spid="21507">
                                            <p:txEl>
                                              <p:pRg st="15" end="15"/>
                                            </p:txEl>
                                          </p:spTgt>
                                        </p:tgtEl>
                                        <p:attrNameLst>
                                          <p:attrName>style.visibility</p:attrName>
                                        </p:attrNameLst>
                                      </p:cBhvr>
                                      <p:to>
                                        <p:strVal val="visible"/>
                                      </p:to>
                                    </p:set>
                                    <p:anim calcmode="lin" valueType="num">
                                      <p:cBhvr additive="base">
                                        <p:cTn id="75" dur="500" fill="hold"/>
                                        <p:tgtEl>
                                          <p:spTgt spid="21507">
                                            <p:txEl>
                                              <p:pRg st="15" end="15"/>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21507">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accel="50000" decel="50000" fill="hold" grpId="0" nodeType="clickEffect">
                                  <p:stCondLst>
                                    <p:cond delay="0"/>
                                  </p:stCondLst>
                                  <p:childTnLst>
                                    <p:set>
                                      <p:cBhvr>
                                        <p:cTn id="80" dur="1" fill="hold">
                                          <p:stCondLst>
                                            <p:cond delay="0"/>
                                          </p:stCondLst>
                                        </p:cTn>
                                        <p:tgtEl>
                                          <p:spTgt spid="21508">
                                            <p:txEl>
                                              <p:pRg st="0" end="0"/>
                                            </p:txEl>
                                          </p:spTgt>
                                        </p:tgtEl>
                                        <p:attrNameLst>
                                          <p:attrName>style.visibility</p:attrName>
                                        </p:attrNameLst>
                                      </p:cBhvr>
                                      <p:to>
                                        <p:strVal val="visible"/>
                                      </p:to>
                                    </p:set>
                                    <p:anim calcmode="lin" valueType="num">
                                      <p:cBhvr additive="base">
                                        <p:cTn id="81" dur="500" fill="hold"/>
                                        <p:tgtEl>
                                          <p:spTgt spid="21508">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2150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2" accel="50000" decel="50000" fill="hold" grpId="0" nodeType="clickEffect">
                                  <p:stCondLst>
                                    <p:cond delay="0"/>
                                  </p:stCondLst>
                                  <p:childTnLst>
                                    <p:set>
                                      <p:cBhvr>
                                        <p:cTn id="86" dur="1" fill="hold">
                                          <p:stCondLst>
                                            <p:cond delay="0"/>
                                          </p:stCondLst>
                                        </p:cTn>
                                        <p:tgtEl>
                                          <p:spTgt spid="21508">
                                            <p:txEl>
                                              <p:pRg st="1" end="1"/>
                                            </p:txEl>
                                          </p:spTgt>
                                        </p:tgtEl>
                                        <p:attrNameLst>
                                          <p:attrName>style.visibility</p:attrName>
                                        </p:attrNameLst>
                                      </p:cBhvr>
                                      <p:to>
                                        <p:strVal val="visible"/>
                                      </p:to>
                                    </p:set>
                                    <p:anim calcmode="lin" valueType="num">
                                      <p:cBhvr additive="base">
                                        <p:cTn id="87" dur="500" fill="hold"/>
                                        <p:tgtEl>
                                          <p:spTgt spid="21508">
                                            <p:txEl>
                                              <p:pRg st="1" end="1"/>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21508">
                                            <p:txEl>
                                              <p:pRg st="1" end="1"/>
                                            </p:txEl>
                                          </p:spTgt>
                                        </p:tgtEl>
                                        <p:attrNameLst>
                                          <p:attrName>ppt_y</p:attrName>
                                        </p:attrNameLst>
                                      </p:cBhvr>
                                      <p:tavLst>
                                        <p:tav tm="0">
                                          <p:val>
                                            <p:strVal val="#ppt_y"/>
                                          </p:val>
                                        </p:tav>
                                        <p:tav tm="100000">
                                          <p:val>
                                            <p:strVal val="#ppt_y"/>
                                          </p:val>
                                        </p:tav>
                                      </p:tavLst>
                                    </p:anim>
                                  </p:childTnLst>
                                </p:cTn>
                              </p:par>
                              <p:par>
                                <p:cTn id="89" presetID="2" presetClass="entr" presetSubtype="2" accel="50000" decel="50000" fill="hold" grpId="0" nodeType="withEffect">
                                  <p:stCondLst>
                                    <p:cond delay="0"/>
                                  </p:stCondLst>
                                  <p:childTnLst>
                                    <p:set>
                                      <p:cBhvr>
                                        <p:cTn id="90" dur="1" fill="hold">
                                          <p:stCondLst>
                                            <p:cond delay="0"/>
                                          </p:stCondLst>
                                        </p:cTn>
                                        <p:tgtEl>
                                          <p:spTgt spid="21508">
                                            <p:txEl>
                                              <p:pRg st="2" end="2"/>
                                            </p:txEl>
                                          </p:spTgt>
                                        </p:tgtEl>
                                        <p:attrNameLst>
                                          <p:attrName>style.visibility</p:attrName>
                                        </p:attrNameLst>
                                      </p:cBhvr>
                                      <p:to>
                                        <p:strVal val="visible"/>
                                      </p:to>
                                    </p:set>
                                    <p:anim calcmode="lin" valueType="num">
                                      <p:cBhvr additive="base">
                                        <p:cTn id="91" dur="500" fill="hold"/>
                                        <p:tgtEl>
                                          <p:spTgt spid="21508">
                                            <p:txEl>
                                              <p:pRg st="2" end="2"/>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21508">
                                            <p:txEl>
                                              <p:pRg st="2" end="2"/>
                                            </p:txEl>
                                          </p:spTgt>
                                        </p:tgtEl>
                                        <p:attrNameLst>
                                          <p:attrName>ppt_y</p:attrName>
                                        </p:attrNameLst>
                                      </p:cBhvr>
                                      <p:tavLst>
                                        <p:tav tm="0">
                                          <p:val>
                                            <p:strVal val="#ppt_y"/>
                                          </p:val>
                                        </p:tav>
                                        <p:tav tm="100000">
                                          <p:val>
                                            <p:strVal val="#ppt_y"/>
                                          </p:val>
                                        </p:tav>
                                      </p:tavLst>
                                    </p:anim>
                                  </p:childTnLst>
                                </p:cTn>
                              </p:par>
                              <p:par>
                                <p:cTn id="93" presetID="2" presetClass="entr" presetSubtype="2" accel="50000" decel="50000" fill="hold" grpId="0" nodeType="withEffect">
                                  <p:stCondLst>
                                    <p:cond delay="0"/>
                                  </p:stCondLst>
                                  <p:childTnLst>
                                    <p:set>
                                      <p:cBhvr>
                                        <p:cTn id="94" dur="1" fill="hold">
                                          <p:stCondLst>
                                            <p:cond delay="0"/>
                                          </p:stCondLst>
                                        </p:cTn>
                                        <p:tgtEl>
                                          <p:spTgt spid="21508">
                                            <p:txEl>
                                              <p:pRg st="3" end="3"/>
                                            </p:txEl>
                                          </p:spTgt>
                                        </p:tgtEl>
                                        <p:attrNameLst>
                                          <p:attrName>style.visibility</p:attrName>
                                        </p:attrNameLst>
                                      </p:cBhvr>
                                      <p:to>
                                        <p:strVal val="visible"/>
                                      </p:to>
                                    </p:set>
                                    <p:anim calcmode="lin" valueType="num">
                                      <p:cBhvr additive="base">
                                        <p:cTn id="95" dur="500" fill="hold"/>
                                        <p:tgtEl>
                                          <p:spTgt spid="21508">
                                            <p:txEl>
                                              <p:pRg st="3" end="3"/>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2150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2" accel="50000" decel="50000" fill="hold" grpId="0" nodeType="clickEffect">
                                  <p:stCondLst>
                                    <p:cond delay="0"/>
                                  </p:stCondLst>
                                  <p:childTnLst>
                                    <p:set>
                                      <p:cBhvr>
                                        <p:cTn id="100" dur="1" fill="hold">
                                          <p:stCondLst>
                                            <p:cond delay="0"/>
                                          </p:stCondLst>
                                        </p:cTn>
                                        <p:tgtEl>
                                          <p:spTgt spid="21508">
                                            <p:txEl>
                                              <p:pRg st="4" end="4"/>
                                            </p:txEl>
                                          </p:spTgt>
                                        </p:tgtEl>
                                        <p:attrNameLst>
                                          <p:attrName>style.visibility</p:attrName>
                                        </p:attrNameLst>
                                      </p:cBhvr>
                                      <p:to>
                                        <p:strVal val="visible"/>
                                      </p:to>
                                    </p:set>
                                    <p:anim calcmode="lin" valueType="num">
                                      <p:cBhvr additive="base">
                                        <p:cTn id="101" dur="500" fill="hold"/>
                                        <p:tgtEl>
                                          <p:spTgt spid="21508">
                                            <p:txEl>
                                              <p:pRg st="4" end="4"/>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2150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2" accel="50000" decel="50000" fill="hold" grpId="0" nodeType="clickEffect">
                                  <p:stCondLst>
                                    <p:cond delay="0"/>
                                  </p:stCondLst>
                                  <p:childTnLst>
                                    <p:set>
                                      <p:cBhvr>
                                        <p:cTn id="106" dur="1" fill="hold">
                                          <p:stCondLst>
                                            <p:cond delay="0"/>
                                          </p:stCondLst>
                                        </p:cTn>
                                        <p:tgtEl>
                                          <p:spTgt spid="21508">
                                            <p:txEl>
                                              <p:pRg st="5" end="5"/>
                                            </p:txEl>
                                          </p:spTgt>
                                        </p:tgtEl>
                                        <p:attrNameLst>
                                          <p:attrName>style.visibility</p:attrName>
                                        </p:attrNameLst>
                                      </p:cBhvr>
                                      <p:to>
                                        <p:strVal val="visible"/>
                                      </p:to>
                                    </p:set>
                                    <p:anim calcmode="lin" valueType="num">
                                      <p:cBhvr additive="base">
                                        <p:cTn id="107" dur="500" fill="hold"/>
                                        <p:tgtEl>
                                          <p:spTgt spid="21508">
                                            <p:txEl>
                                              <p:pRg st="5" end="5"/>
                                            </p:txEl>
                                          </p:spTgt>
                                        </p:tgtEl>
                                        <p:attrNameLst>
                                          <p:attrName>ppt_x</p:attrName>
                                        </p:attrNameLst>
                                      </p:cBhvr>
                                      <p:tavLst>
                                        <p:tav tm="0">
                                          <p:val>
                                            <p:strVal val="1+#ppt_w/2"/>
                                          </p:val>
                                        </p:tav>
                                        <p:tav tm="100000">
                                          <p:val>
                                            <p:strVal val="#ppt_x"/>
                                          </p:val>
                                        </p:tav>
                                      </p:tavLst>
                                    </p:anim>
                                    <p:anim calcmode="lin" valueType="num">
                                      <p:cBhvr additive="base">
                                        <p:cTn id="108" dur="500" fill="hold"/>
                                        <p:tgtEl>
                                          <p:spTgt spid="2150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2" accel="50000" decel="50000" fill="hold" grpId="0" nodeType="clickEffect">
                                  <p:stCondLst>
                                    <p:cond delay="0"/>
                                  </p:stCondLst>
                                  <p:childTnLst>
                                    <p:set>
                                      <p:cBhvr>
                                        <p:cTn id="112" dur="1" fill="hold">
                                          <p:stCondLst>
                                            <p:cond delay="0"/>
                                          </p:stCondLst>
                                        </p:cTn>
                                        <p:tgtEl>
                                          <p:spTgt spid="21508">
                                            <p:txEl>
                                              <p:pRg st="6" end="6"/>
                                            </p:txEl>
                                          </p:spTgt>
                                        </p:tgtEl>
                                        <p:attrNameLst>
                                          <p:attrName>style.visibility</p:attrName>
                                        </p:attrNameLst>
                                      </p:cBhvr>
                                      <p:to>
                                        <p:strVal val="visible"/>
                                      </p:to>
                                    </p:set>
                                    <p:anim calcmode="lin" valueType="num">
                                      <p:cBhvr additive="base">
                                        <p:cTn id="113" dur="500" fill="hold"/>
                                        <p:tgtEl>
                                          <p:spTgt spid="21508">
                                            <p:txEl>
                                              <p:pRg st="6" end="6"/>
                                            </p:txEl>
                                          </p:spTgt>
                                        </p:tgtEl>
                                        <p:attrNameLst>
                                          <p:attrName>ppt_x</p:attrName>
                                        </p:attrNameLst>
                                      </p:cBhvr>
                                      <p:tavLst>
                                        <p:tav tm="0">
                                          <p:val>
                                            <p:strVal val="1+#ppt_w/2"/>
                                          </p:val>
                                        </p:tav>
                                        <p:tav tm="100000">
                                          <p:val>
                                            <p:strVal val="#ppt_x"/>
                                          </p:val>
                                        </p:tav>
                                      </p:tavLst>
                                    </p:anim>
                                    <p:anim calcmode="lin" valueType="num">
                                      <p:cBhvr additive="base">
                                        <p:cTn id="114" dur="500" fill="hold"/>
                                        <p:tgtEl>
                                          <p:spTgt spid="2150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2" accel="50000" decel="50000" fill="hold" grpId="0" nodeType="clickEffect">
                                  <p:stCondLst>
                                    <p:cond delay="0"/>
                                  </p:stCondLst>
                                  <p:childTnLst>
                                    <p:set>
                                      <p:cBhvr>
                                        <p:cTn id="118" dur="1" fill="hold">
                                          <p:stCondLst>
                                            <p:cond delay="0"/>
                                          </p:stCondLst>
                                        </p:cTn>
                                        <p:tgtEl>
                                          <p:spTgt spid="21508">
                                            <p:txEl>
                                              <p:pRg st="7" end="7"/>
                                            </p:txEl>
                                          </p:spTgt>
                                        </p:tgtEl>
                                        <p:attrNameLst>
                                          <p:attrName>style.visibility</p:attrName>
                                        </p:attrNameLst>
                                      </p:cBhvr>
                                      <p:to>
                                        <p:strVal val="visible"/>
                                      </p:to>
                                    </p:set>
                                    <p:anim calcmode="lin" valueType="num">
                                      <p:cBhvr additive="base">
                                        <p:cTn id="119" dur="500" fill="hold"/>
                                        <p:tgtEl>
                                          <p:spTgt spid="21508">
                                            <p:txEl>
                                              <p:pRg st="7" end="7"/>
                                            </p:txEl>
                                          </p:spTgt>
                                        </p:tgtEl>
                                        <p:attrNameLst>
                                          <p:attrName>ppt_x</p:attrName>
                                        </p:attrNameLst>
                                      </p:cBhvr>
                                      <p:tavLst>
                                        <p:tav tm="0">
                                          <p:val>
                                            <p:strVal val="1+#ppt_w/2"/>
                                          </p:val>
                                        </p:tav>
                                        <p:tav tm="100000">
                                          <p:val>
                                            <p:strVal val="#ppt_x"/>
                                          </p:val>
                                        </p:tav>
                                      </p:tavLst>
                                    </p:anim>
                                    <p:anim calcmode="lin" valueType="num">
                                      <p:cBhvr additive="base">
                                        <p:cTn id="120" dur="500" fill="hold"/>
                                        <p:tgtEl>
                                          <p:spTgt spid="21508">
                                            <p:txEl>
                                              <p:pRg st="7" end="7"/>
                                            </p:txEl>
                                          </p:spTgt>
                                        </p:tgtEl>
                                        <p:attrNameLst>
                                          <p:attrName>ppt_y</p:attrName>
                                        </p:attrNameLst>
                                      </p:cBhvr>
                                      <p:tavLst>
                                        <p:tav tm="0">
                                          <p:val>
                                            <p:strVal val="#ppt_y"/>
                                          </p:val>
                                        </p:tav>
                                        <p:tav tm="100000">
                                          <p:val>
                                            <p:strVal val="#ppt_y"/>
                                          </p:val>
                                        </p:tav>
                                      </p:tavLst>
                                    </p:anim>
                                  </p:childTnLst>
                                </p:cTn>
                              </p:par>
                              <p:par>
                                <p:cTn id="121" presetID="2" presetClass="entr" presetSubtype="2" accel="50000" decel="50000" fill="hold" grpId="0" nodeType="withEffect">
                                  <p:stCondLst>
                                    <p:cond delay="0"/>
                                  </p:stCondLst>
                                  <p:childTnLst>
                                    <p:set>
                                      <p:cBhvr>
                                        <p:cTn id="122" dur="1" fill="hold">
                                          <p:stCondLst>
                                            <p:cond delay="0"/>
                                          </p:stCondLst>
                                        </p:cTn>
                                        <p:tgtEl>
                                          <p:spTgt spid="21508">
                                            <p:txEl>
                                              <p:pRg st="8" end="8"/>
                                            </p:txEl>
                                          </p:spTgt>
                                        </p:tgtEl>
                                        <p:attrNameLst>
                                          <p:attrName>style.visibility</p:attrName>
                                        </p:attrNameLst>
                                      </p:cBhvr>
                                      <p:to>
                                        <p:strVal val="visible"/>
                                      </p:to>
                                    </p:set>
                                    <p:anim calcmode="lin" valueType="num">
                                      <p:cBhvr additive="base">
                                        <p:cTn id="123" dur="500" fill="hold"/>
                                        <p:tgtEl>
                                          <p:spTgt spid="21508">
                                            <p:txEl>
                                              <p:pRg st="8" end="8"/>
                                            </p:txEl>
                                          </p:spTgt>
                                        </p:tgtEl>
                                        <p:attrNameLst>
                                          <p:attrName>ppt_x</p:attrName>
                                        </p:attrNameLst>
                                      </p:cBhvr>
                                      <p:tavLst>
                                        <p:tav tm="0">
                                          <p:val>
                                            <p:strVal val="1+#ppt_w/2"/>
                                          </p:val>
                                        </p:tav>
                                        <p:tav tm="100000">
                                          <p:val>
                                            <p:strVal val="#ppt_x"/>
                                          </p:val>
                                        </p:tav>
                                      </p:tavLst>
                                    </p:anim>
                                    <p:anim calcmode="lin" valueType="num">
                                      <p:cBhvr additive="base">
                                        <p:cTn id="124" dur="500" fill="hold"/>
                                        <p:tgtEl>
                                          <p:spTgt spid="21508">
                                            <p:txEl>
                                              <p:pRg st="8" end="8"/>
                                            </p:txEl>
                                          </p:spTgt>
                                        </p:tgtEl>
                                        <p:attrNameLst>
                                          <p:attrName>ppt_y</p:attrName>
                                        </p:attrNameLst>
                                      </p:cBhvr>
                                      <p:tavLst>
                                        <p:tav tm="0">
                                          <p:val>
                                            <p:strVal val="#ppt_y"/>
                                          </p:val>
                                        </p:tav>
                                        <p:tav tm="100000">
                                          <p:val>
                                            <p:strVal val="#ppt_y"/>
                                          </p:val>
                                        </p:tav>
                                      </p:tavLst>
                                    </p:anim>
                                  </p:childTnLst>
                                </p:cTn>
                              </p:par>
                              <p:par>
                                <p:cTn id="125" presetID="2" presetClass="entr" presetSubtype="2" accel="50000" decel="50000" fill="hold" grpId="0" nodeType="withEffect">
                                  <p:stCondLst>
                                    <p:cond delay="0"/>
                                  </p:stCondLst>
                                  <p:childTnLst>
                                    <p:set>
                                      <p:cBhvr>
                                        <p:cTn id="126" dur="1" fill="hold">
                                          <p:stCondLst>
                                            <p:cond delay="0"/>
                                          </p:stCondLst>
                                        </p:cTn>
                                        <p:tgtEl>
                                          <p:spTgt spid="21508">
                                            <p:txEl>
                                              <p:pRg st="9" end="9"/>
                                            </p:txEl>
                                          </p:spTgt>
                                        </p:tgtEl>
                                        <p:attrNameLst>
                                          <p:attrName>style.visibility</p:attrName>
                                        </p:attrNameLst>
                                      </p:cBhvr>
                                      <p:to>
                                        <p:strVal val="visible"/>
                                      </p:to>
                                    </p:set>
                                    <p:anim calcmode="lin" valueType="num">
                                      <p:cBhvr additive="base">
                                        <p:cTn id="127" dur="500" fill="hold"/>
                                        <p:tgtEl>
                                          <p:spTgt spid="21508">
                                            <p:txEl>
                                              <p:pRg st="9" end="9"/>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21508">
                                            <p:txEl>
                                              <p:pRg st="9" end="9"/>
                                            </p:txEl>
                                          </p:spTgt>
                                        </p:tgtEl>
                                        <p:attrNameLst>
                                          <p:attrName>ppt_y</p:attrName>
                                        </p:attrNameLst>
                                      </p:cBhvr>
                                      <p:tavLst>
                                        <p:tav tm="0">
                                          <p:val>
                                            <p:strVal val="#ppt_y"/>
                                          </p:val>
                                        </p:tav>
                                        <p:tav tm="100000">
                                          <p:val>
                                            <p:strVal val="#ppt_y"/>
                                          </p:val>
                                        </p:tav>
                                      </p:tavLst>
                                    </p:anim>
                                  </p:childTnLst>
                                </p:cTn>
                              </p:par>
                              <p:par>
                                <p:cTn id="129" presetID="2" presetClass="entr" presetSubtype="2" accel="50000" decel="50000" fill="hold" grpId="0" nodeType="withEffect">
                                  <p:stCondLst>
                                    <p:cond delay="0"/>
                                  </p:stCondLst>
                                  <p:childTnLst>
                                    <p:set>
                                      <p:cBhvr>
                                        <p:cTn id="130" dur="1" fill="hold">
                                          <p:stCondLst>
                                            <p:cond delay="0"/>
                                          </p:stCondLst>
                                        </p:cTn>
                                        <p:tgtEl>
                                          <p:spTgt spid="21508">
                                            <p:txEl>
                                              <p:pRg st="10" end="10"/>
                                            </p:txEl>
                                          </p:spTgt>
                                        </p:tgtEl>
                                        <p:attrNameLst>
                                          <p:attrName>style.visibility</p:attrName>
                                        </p:attrNameLst>
                                      </p:cBhvr>
                                      <p:to>
                                        <p:strVal val="visible"/>
                                      </p:to>
                                    </p:set>
                                    <p:anim calcmode="lin" valueType="num">
                                      <p:cBhvr additive="base">
                                        <p:cTn id="131" dur="500" fill="hold"/>
                                        <p:tgtEl>
                                          <p:spTgt spid="21508">
                                            <p:txEl>
                                              <p:pRg st="10" end="10"/>
                                            </p:txEl>
                                          </p:spTgt>
                                        </p:tgtEl>
                                        <p:attrNameLst>
                                          <p:attrName>ppt_x</p:attrName>
                                        </p:attrNameLst>
                                      </p:cBhvr>
                                      <p:tavLst>
                                        <p:tav tm="0">
                                          <p:val>
                                            <p:strVal val="1+#ppt_w/2"/>
                                          </p:val>
                                        </p:tav>
                                        <p:tav tm="100000">
                                          <p:val>
                                            <p:strVal val="#ppt_x"/>
                                          </p:val>
                                        </p:tav>
                                      </p:tavLst>
                                    </p:anim>
                                    <p:anim calcmode="lin" valueType="num">
                                      <p:cBhvr additive="base">
                                        <p:cTn id="132" dur="500" fill="hold"/>
                                        <p:tgtEl>
                                          <p:spTgt spid="21508">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08"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el 5"/>
          <p:cNvSpPr>
            <a:spLocks noGrp="1"/>
          </p:cNvSpPr>
          <p:nvPr>
            <p:ph type="title"/>
          </p:nvPr>
        </p:nvSpPr>
        <p:spPr/>
        <p:txBody>
          <a:bodyPr/>
          <a:lstStyle/>
          <a:p>
            <a:r>
              <a:rPr lang="en-GB" smtClean="0"/>
              <a:t>Economic context for flexibility</a:t>
            </a:r>
          </a:p>
        </p:txBody>
      </p:sp>
      <p:sp>
        <p:nvSpPr>
          <p:cNvPr id="22531" name="Tijdelijke aanduiding voor inhoud 6"/>
          <p:cNvSpPr>
            <a:spLocks noGrp="1"/>
          </p:cNvSpPr>
          <p:nvPr>
            <p:ph idx="1"/>
          </p:nvPr>
        </p:nvSpPr>
        <p:spPr>
          <a:xfrm>
            <a:off x="304800" y="685800"/>
            <a:ext cx="8659813" cy="5410200"/>
          </a:xfrm>
        </p:spPr>
        <p:txBody>
          <a:bodyPr/>
          <a:lstStyle/>
          <a:p>
            <a:r>
              <a:rPr lang="en-GB" smtClean="0"/>
              <a:t>Economic needs vary</a:t>
            </a:r>
          </a:p>
          <a:p>
            <a:r>
              <a:rPr lang="en-GB" smtClean="0"/>
              <a:t>Technology has made economic developments go faster – smaller world</a:t>
            </a:r>
          </a:p>
          <a:p>
            <a:r>
              <a:rPr lang="en-GB" smtClean="0"/>
              <a:t>Labour market needs (demand side) must “breath optimally” with economic needs in order to:</a:t>
            </a:r>
          </a:p>
          <a:p>
            <a:pPr lvl="1"/>
            <a:r>
              <a:rPr lang="en-GB" smtClean="0"/>
              <a:t>Optimise economic performance</a:t>
            </a:r>
          </a:p>
          <a:p>
            <a:pPr lvl="1"/>
            <a:r>
              <a:rPr lang="en-GB" smtClean="0"/>
              <a:t>Optimise conditions for sustainable employment</a:t>
            </a:r>
          </a:p>
          <a:p>
            <a:pPr lvl="1"/>
            <a:r>
              <a:rPr lang="en-GB" smtClean="0"/>
              <a:t>High employment level is best condition for growing income   </a:t>
            </a:r>
          </a:p>
        </p:txBody>
      </p:sp>
      <p:sp>
        <p:nvSpPr>
          <p:cNvPr id="22532" name="Tijdelijke aanduiding voor dianummer 4"/>
          <p:cNvSpPr>
            <a:spLocks noGrp="1"/>
          </p:cNvSpPr>
          <p:nvPr>
            <p:ph type="sldNum" sz="quarter" idx="10"/>
          </p:nvPr>
        </p:nvSpPr>
        <p:spPr/>
        <p:txBody>
          <a:bodyPr/>
          <a:lstStyle/>
          <a:p>
            <a:fld id="{E7977C4E-2528-EE46-9D1C-6C6A01400637}" type="slidenum">
              <a:rPr lang="en-GB" smtClean="0"/>
              <a:pPr/>
              <a:t>26</a:t>
            </a:fld>
            <a:endParaRPr lang="en-GB"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en-GB" smtClean="0"/>
              <a:t>Determinants for flexibility: labour protection</a:t>
            </a:r>
          </a:p>
        </p:txBody>
      </p:sp>
      <p:sp>
        <p:nvSpPr>
          <p:cNvPr id="23555" name="Tijdelijke aanduiding voor inhoud 2"/>
          <p:cNvSpPr>
            <a:spLocks noGrp="1"/>
          </p:cNvSpPr>
          <p:nvPr>
            <p:ph idx="1"/>
          </p:nvPr>
        </p:nvSpPr>
        <p:spPr>
          <a:xfrm>
            <a:off x="484188" y="685800"/>
            <a:ext cx="8659812" cy="3840163"/>
          </a:xfrm>
        </p:spPr>
        <p:txBody>
          <a:bodyPr/>
          <a:lstStyle/>
          <a:p>
            <a:r>
              <a:rPr lang="en-GB" sz="2400" smtClean="0"/>
              <a:t>(Regulation for) Contract forms</a:t>
            </a:r>
          </a:p>
          <a:p>
            <a:r>
              <a:rPr lang="en-GB" sz="2400" smtClean="0"/>
              <a:t>Regulation for private temporary employment agencies</a:t>
            </a:r>
          </a:p>
          <a:p>
            <a:r>
              <a:rPr lang="en-GB" sz="2400" smtClean="0"/>
              <a:t>Probation period</a:t>
            </a:r>
            <a:endParaRPr lang="en-US" sz="2400" smtClean="0"/>
          </a:p>
          <a:p>
            <a:r>
              <a:rPr lang="en-GB" sz="2400" smtClean="0"/>
              <a:t>Protection against dismissal</a:t>
            </a:r>
          </a:p>
          <a:p>
            <a:pPr lvl="1"/>
            <a:r>
              <a:rPr lang="en-GB" sz="2000" smtClean="0"/>
              <a:t>General procedures – external authorisation?</a:t>
            </a:r>
          </a:p>
          <a:p>
            <a:pPr lvl="1"/>
            <a:r>
              <a:rPr lang="en-GB" sz="2000" smtClean="0"/>
              <a:t>Dismissal prohibition for certain groups and/or circumstances </a:t>
            </a:r>
            <a:endParaRPr lang="en-US" sz="2000" smtClean="0"/>
          </a:p>
          <a:p>
            <a:r>
              <a:rPr lang="en-GB" sz="2400" smtClean="0"/>
              <a:t>Employer‘s period of notice</a:t>
            </a:r>
            <a:endParaRPr lang="en-US" sz="2400" smtClean="0"/>
          </a:p>
          <a:p>
            <a:r>
              <a:rPr lang="en-GB" sz="2400" smtClean="0"/>
              <a:t>Employee‘s period of notice</a:t>
            </a:r>
            <a:endParaRPr lang="en-US" sz="2400" smtClean="0"/>
          </a:p>
          <a:p>
            <a:r>
              <a:rPr lang="en-GB" sz="2400" smtClean="0"/>
              <a:t>Leave schemes</a:t>
            </a:r>
            <a:endParaRPr lang="en-US" sz="2400" smtClean="0"/>
          </a:p>
          <a:p>
            <a:r>
              <a:rPr lang="en-GB" sz="2400" smtClean="0"/>
              <a:t>Unilateral transfer of personnel by employers</a:t>
            </a:r>
            <a:endParaRPr lang="en-US" sz="2400" smtClean="0"/>
          </a:p>
          <a:p>
            <a:r>
              <a:rPr lang="en-GB" sz="2400" smtClean="0"/>
              <a:t>Limitation of the employee’s liberty to switch employers</a:t>
            </a:r>
          </a:p>
          <a:p>
            <a:r>
              <a:rPr lang="en-GB" sz="2400" smtClean="0"/>
              <a:t>Regulation for business take-overs</a:t>
            </a:r>
            <a:endParaRPr lang="en-US" sz="2400" smtClean="0"/>
          </a:p>
          <a:p>
            <a:pPr>
              <a:buFont typeface="Wingdings" charset="2"/>
              <a:buNone/>
            </a:pPr>
            <a:endParaRPr lang="en-US" sz="2400" smtClean="0"/>
          </a:p>
          <a:p>
            <a:endParaRPr lang="en-GB" sz="2400" smtClean="0"/>
          </a:p>
        </p:txBody>
      </p:sp>
      <p:sp>
        <p:nvSpPr>
          <p:cNvPr id="23556" name="Tijdelijke aanduiding voor dianummer 3"/>
          <p:cNvSpPr>
            <a:spLocks noGrp="1"/>
          </p:cNvSpPr>
          <p:nvPr>
            <p:ph type="sldNum" sz="quarter" idx="10"/>
          </p:nvPr>
        </p:nvSpPr>
        <p:spPr/>
        <p:txBody>
          <a:bodyPr/>
          <a:lstStyle/>
          <a:p>
            <a:fld id="{9D77162D-3A76-8E46-9421-82EA2F763605}" type="slidenum">
              <a:rPr lang="en-GB" smtClean="0"/>
              <a:pPr/>
              <a:t>27</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3555">
                                            <p:txEl>
                                              <p:pRg st="3" end="3"/>
                                            </p:txEl>
                                          </p:spTgt>
                                        </p:tgtEl>
                                        <p:attrNameLst>
                                          <p:attrName>style.visibility</p:attrName>
                                        </p:attrNameLst>
                                      </p:cBhvr>
                                      <p:to>
                                        <p:strVal val="visible"/>
                                      </p:to>
                                    </p:set>
                                    <p:anim calcmode="lin" valueType="num">
                                      <p:cBhvr additive="base">
                                        <p:cTn id="25"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55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accel="50000" decel="50000" fill="hold" grpId="0" nodeType="withEffect">
                                  <p:stCondLst>
                                    <p:cond delay="0"/>
                                  </p:stCondLst>
                                  <p:childTnLst>
                                    <p:set>
                                      <p:cBhvr>
                                        <p:cTn id="28" dur="1" fill="hold">
                                          <p:stCondLst>
                                            <p:cond delay="0"/>
                                          </p:stCondLst>
                                        </p:cTn>
                                        <p:tgtEl>
                                          <p:spTgt spid="23555">
                                            <p:txEl>
                                              <p:pRg st="4" end="4"/>
                                            </p:txEl>
                                          </p:spTgt>
                                        </p:tgtEl>
                                        <p:attrNameLst>
                                          <p:attrName>style.visibility</p:attrName>
                                        </p:attrNameLst>
                                      </p:cBhvr>
                                      <p:to>
                                        <p:strVal val="visible"/>
                                      </p:to>
                                    </p:set>
                                    <p:anim calcmode="lin" valueType="num">
                                      <p:cBhvr additive="base">
                                        <p:cTn id="29" dur="5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355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accel="50000" decel="50000" fill="hold" grpId="0" nodeType="withEffect">
                                  <p:stCondLst>
                                    <p:cond delay="0"/>
                                  </p:stCondLst>
                                  <p:childTnLst>
                                    <p:set>
                                      <p:cBhvr>
                                        <p:cTn id="32" dur="1" fill="hold">
                                          <p:stCondLst>
                                            <p:cond delay="0"/>
                                          </p:stCondLst>
                                        </p:cTn>
                                        <p:tgtEl>
                                          <p:spTgt spid="23555">
                                            <p:txEl>
                                              <p:pRg st="5" end="5"/>
                                            </p:txEl>
                                          </p:spTgt>
                                        </p:tgtEl>
                                        <p:attrNameLst>
                                          <p:attrName>style.visibility</p:attrName>
                                        </p:attrNameLst>
                                      </p:cBhvr>
                                      <p:to>
                                        <p:strVal val="visible"/>
                                      </p:to>
                                    </p:set>
                                    <p:anim calcmode="lin" valueType="num">
                                      <p:cBhvr additive="base">
                                        <p:cTn id="33" dur="500" fill="hold"/>
                                        <p:tgtEl>
                                          <p:spTgt spid="23555">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355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accel="50000" decel="50000" fill="hold" grpId="0" nodeType="clickEffect">
                                  <p:stCondLst>
                                    <p:cond delay="0"/>
                                  </p:stCondLst>
                                  <p:childTnLst>
                                    <p:set>
                                      <p:cBhvr>
                                        <p:cTn id="38" dur="1" fill="hold">
                                          <p:stCondLst>
                                            <p:cond delay="0"/>
                                          </p:stCondLst>
                                        </p:cTn>
                                        <p:tgtEl>
                                          <p:spTgt spid="23555">
                                            <p:txEl>
                                              <p:pRg st="6" end="6"/>
                                            </p:txEl>
                                          </p:spTgt>
                                        </p:tgtEl>
                                        <p:attrNameLst>
                                          <p:attrName>style.visibility</p:attrName>
                                        </p:attrNameLst>
                                      </p:cBhvr>
                                      <p:to>
                                        <p:strVal val="visible"/>
                                      </p:to>
                                    </p:set>
                                    <p:anim calcmode="lin" valueType="num">
                                      <p:cBhvr additive="base">
                                        <p:cTn id="39" dur="500" fill="hold"/>
                                        <p:tgtEl>
                                          <p:spTgt spid="2355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355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accel="50000" decel="50000" fill="hold" grpId="0" nodeType="clickEffect">
                                  <p:stCondLst>
                                    <p:cond delay="0"/>
                                  </p:stCondLst>
                                  <p:childTnLst>
                                    <p:set>
                                      <p:cBhvr>
                                        <p:cTn id="44" dur="1" fill="hold">
                                          <p:stCondLst>
                                            <p:cond delay="0"/>
                                          </p:stCondLst>
                                        </p:cTn>
                                        <p:tgtEl>
                                          <p:spTgt spid="23555">
                                            <p:txEl>
                                              <p:pRg st="7" end="7"/>
                                            </p:txEl>
                                          </p:spTgt>
                                        </p:tgtEl>
                                        <p:attrNameLst>
                                          <p:attrName>style.visibility</p:attrName>
                                        </p:attrNameLst>
                                      </p:cBhvr>
                                      <p:to>
                                        <p:strVal val="visible"/>
                                      </p:to>
                                    </p:set>
                                    <p:anim calcmode="lin" valueType="num">
                                      <p:cBhvr additive="base">
                                        <p:cTn id="45" dur="500" fill="hold"/>
                                        <p:tgtEl>
                                          <p:spTgt spid="23555">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55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accel="50000" decel="50000" fill="hold" grpId="0" nodeType="clickEffect">
                                  <p:stCondLst>
                                    <p:cond delay="0"/>
                                  </p:stCondLst>
                                  <p:childTnLst>
                                    <p:set>
                                      <p:cBhvr>
                                        <p:cTn id="50" dur="1" fill="hold">
                                          <p:stCondLst>
                                            <p:cond delay="0"/>
                                          </p:stCondLst>
                                        </p:cTn>
                                        <p:tgtEl>
                                          <p:spTgt spid="23555">
                                            <p:txEl>
                                              <p:pRg st="8" end="8"/>
                                            </p:txEl>
                                          </p:spTgt>
                                        </p:tgtEl>
                                        <p:attrNameLst>
                                          <p:attrName>style.visibility</p:attrName>
                                        </p:attrNameLst>
                                      </p:cBhvr>
                                      <p:to>
                                        <p:strVal val="visible"/>
                                      </p:to>
                                    </p:set>
                                    <p:anim calcmode="lin" valueType="num">
                                      <p:cBhvr additive="base">
                                        <p:cTn id="51" dur="500" fill="hold"/>
                                        <p:tgtEl>
                                          <p:spTgt spid="23555">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355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accel="50000" decel="50000" fill="hold" grpId="0" nodeType="clickEffect">
                                  <p:stCondLst>
                                    <p:cond delay="0"/>
                                  </p:stCondLst>
                                  <p:childTnLst>
                                    <p:set>
                                      <p:cBhvr>
                                        <p:cTn id="56" dur="1" fill="hold">
                                          <p:stCondLst>
                                            <p:cond delay="0"/>
                                          </p:stCondLst>
                                        </p:cTn>
                                        <p:tgtEl>
                                          <p:spTgt spid="23555">
                                            <p:txEl>
                                              <p:pRg st="9" end="9"/>
                                            </p:txEl>
                                          </p:spTgt>
                                        </p:tgtEl>
                                        <p:attrNameLst>
                                          <p:attrName>style.visibility</p:attrName>
                                        </p:attrNameLst>
                                      </p:cBhvr>
                                      <p:to>
                                        <p:strVal val="visible"/>
                                      </p:to>
                                    </p:set>
                                    <p:anim calcmode="lin" valueType="num">
                                      <p:cBhvr additive="base">
                                        <p:cTn id="57" dur="500" fill="hold"/>
                                        <p:tgtEl>
                                          <p:spTgt spid="23555">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355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accel="50000" decel="50000" fill="hold" grpId="0" nodeType="clickEffect">
                                  <p:stCondLst>
                                    <p:cond delay="0"/>
                                  </p:stCondLst>
                                  <p:childTnLst>
                                    <p:set>
                                      <p:cBhvr>
                                        <p:cTn id="62" dur="1" fill="hold">
                                          <p:stCondLst>
                                            <p:cond delay="0"/>
                                          </p:stCondLst>
                                        </p:cTn>
                                        <p:tgtEl>
                                          <p:spTgt spid="23555">
                                            <p:txEl>
                                              <p:pRg st="10" end="10"/>
                                            </p:txEl>
                                          </p:spTgt>
                                        </p:tgtEl>
                                        <p:attrNameLst>
                                          <p:attrName>style.visibility</p:attrName>
                                        </p:attrNameLst>
                                      </p:cBhvr>
                                      <p:to>
                                        <p:strVal val="visible"/>
                                      </p:to>
                                    </p:set>
                                    <p:anim calcmode="lin" valueType="num">
                                      <p:cBhvr additive="base">
                                        <p:cTn id="63" dur="500" fill="hold"/>
                                        <p:tgtEl>
                                          <p:spTgt spid="23555">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355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accel="50000" decel="50000" fill="hold" grpId="0" nodeType="clickEffect">
                                  <p:stCondLst>
                                    <p:cond delay="0"/>
                                  </p:stCondLst>
                                  <p:childTnLst>
                                    <p:set>
                                      <p:cBhvr>
                                        <p:cTn id="68" dur="1" fill="hold">
                                          <p:stCondLst>
                                            <p:cond delay="0"/>
                                          </p:stCondLst>
                                        </p:cTn>
                                        <p:tgtEl>
                                          <p:spTgt spid="23555">
                                            <p:txEl>
                                              <p:pRg st="11" end="11"/>
                                            </p:txEl>
                                          </p:spTgt>
                                        </p:tgtEl>
                                        <p:attrNameLst>
                                          <p:attrName>style.visibility</p:attrName>
                                        </p:attrNameLst>
                                      </p:cBhvr>
                                      <p:to>
                                        <p:strVal val="visible"/>
                                      </p:to>
                                    </p:set>
                                    <p:anim calcmode="lin" valueType="num">
                                      <p:cBhvr additive="base">
                                        <p:cTn id="69" dur="500" fill="hold"/>
                                        <p:tgtEl>
                                          <p:spTgt spid="23555">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355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r>
              <a:rPr lang="en-GB" smtClean="0"/>
              <a:t>Dealing with different interest positions</a:t>
            </a:r>
          </a:p>
        </p:txBody>
      </p:sp>
      <p:sp>
        <p:nvSpPr>
          <p:cNvPr id="24579" name="Tijdelijke aanduiding voor inhoud 2"/>
          <p:cNvSpPr>
            <a:spLocks noGrp="1"/>
          </p:cNvSpPr>
          <p:nvPr>
            <p:ph idx="1"/>
          </p:nvPr>
        </p:nvSpPr>
        <p:spPr>
          <a:xfrm>
            <a:off x="304800" y="685800"/>
            <a:ext cx="8659813" cy="3840163"/>
          </a:xfrm>
        </p:spPr>
        <p:txBody>
          <a:bodyPr/>
          <a:lstStyle/>
          <a:p>
            <a:r>
              <a:rPr lang="en-GB" smtClean="0"/>
              <a:t>By law</a:t>
            </a:r>
          </a:p>
          <a:p>
            <a:pPr lvl="1"/>
            <a:r>
              <a:rPr lang="en-GB" smtClean="0"/>
              <a:t>Directive &amp; descriptive</a:t>
            </a:r>
          </a:p>
          <a:p>
            <a:pPr lvl="1"/>
            <a:r>
              <a:rPr lang="en-GB" smtClean="0"/>
              <a:t>Framework: minimal requirements and provisions/conditions</a:t>
            </a:r>
          </a:p>
          <a:p>
            <a:r>
              <a:rPr lang="en-GB" smtClean="0"/>
              <a:t>By collective bargaining agreement:</a:t>
            </a:r>
          </a:p>
          <a:p>
            <a:pPr lvl="1"/>
            <a:r>
              <a:rPr lang="en-GB" smtClean="0"/>
              <a:t>Directive &amp; descriptive</a:t>
            </a:r>
          </a:p>
          <a:p>
            <a:pPr lvl="1"/>
            <a:r>
              <a:rPr lang="en-GB" smtClean="0"/>
              <a:t>Framework: minimal requirements and provisions/conditions</a:t>
            </a:r>
          </a:p>
          <a:p>
            <a:r>
              <a:rPr lang="en-GB" smtClean="0"/>
              <a:t>By individual agreement</a:t>
            </a:r>
          </a:p>
          <a:p>
            <a:pPr lvl="3"/>
            <a:endParaRPr lang="en-GB" smtClean="0"/>
          </a:p>
          <a:p>
            <a:pPr>
              <a:buFont typeface="Wingdings" charset="2"/>
              <a:buNone/>
            </a:pPr>
            <a:r>
              <a:rPr lang="en-GB" smtClean="0"/>
              <a:t>	</a:t>
            </a:r>
            <a:r>
              <a:rPr lang="en-GB" b="1" smtClean="0"/>
              <a:t>Flexibility and security are excellent themes for trade-offs: negotiations</a:t>
            </a:r>
          </a:p>
        </p:txBody>
      </p:sp>
      <p:sp>
        <p:nvSpPr>
          <p:cNvPr id="24580" name="Tijdelijke aanduiding voor dianummer 3"/>
          <p:cNvSpPr>
            <a:spLocks noGrp="1"/>
          </p:cNvSpPr>
          <p:nvPr>
            <p:ph type="sldNum" sz="quarter" idx="10"/>
          </p:nvPr>
        </p:nvSpPr>
        <p:spPr/>
        <p:txBody>
          <a:bodyPr/>
          <a:lstStyle/>
          <a:p>
            <a:fld id="{307C865C-87F2-BD4B-B4FF-DE62E3C32CF9}" type="slidenum">
              <a:rPr lang="en-GB" smtClean="0"/>
              <a:pPr/>
              <a:t>28</a:t>
            </a:fld>
            <a:endParaRPr lang="en-GB" smtClean="0"/>
          </a:p>
        </p:txBody>
      </p:sp>
      <p:sp>
        <p:nvSpPr>
          <p:cNvPr id="24581" name="Pijl omlaag 4"/>
          <p:cNvSpPr>
            <a:spLocks noChangeArrowheads="1"/>
          </p:cNvSpPr>
          <p:nvPr/>
        </p:nvSpPr>
        <p:spPr bwMode="auto">
          <a:xfrm>
            <a:off x="7924800" y="1920875"/>
            <a:ext cx="822325" cy="822325"/>
          </a:xfrm>
          <a:prstGeom prst="downArrow">
            <a:avLst>
              <a:gd name="adj1" fmla="val 50000"/>
              <a:gd name="adj2" fmla="val 50000"/>
            </a:avLst>
          </a:prstGeom>
          <a:solidFill>
            <a:srgbClr val="00FFFF"/>
          </a:solidFill>
          <a:ln w="28575">
            <a:solidFill>
              <a:schemeClr val="tx2"/>
            </a:solidFill>
            <a:round/>
            <a:headEnd/>
            <a:tailEnd/>
          </a:ln>
        </p:spPr>
        <p:txBody>
          <a:bodyPr>
            <a:prstTxWarp prst="textNoShape">
              <a:avLst/>
            </a:prstTxWarp>
          </a:bodyPr>
          <a:lstStyle/>
          <a:p>
            <a:endParaRPr lang="en-GB"/>
          </a:p>
        </p:txBody>
      </p:sp>
      <p:sp>
        <p:nvSpPr>
          <p:cNvPr id="24582" name="Pijl omlaag 6"/>
          <p:cNvSpPr>
            <a:spLocks noChangeArrowheads="1"/>
          </p:cNvSpPr>
          <p:nvPr/>
        </p:nvSpPr>
        <p:spPr bwMode="auto">
          <a:xfrm>
            <a:off x="7905750" y="3673475"/>
            <a:ext cx="822325" cy="822325"/>
          </a:xfrm>
          <a:prstGeom prst="downArrow">
            <a:avLst>
              <a:gd name="adj1" fmla="val 50000"/>
              <a:gd name="adj2" fmla="val 50000"/>
            </a:avLst>
          </a:prstGeom>
          <a:solidFill>
            <a:srgbClr val="00FFFF"/>
          </a:solidFill>
          <a:ln w="28575">
            <a:solidFill>
              <a:schemeClr val="tx2"/>
            </a:solidFill>
            <a:round/>
            <a:headEnd/>
            <a:tailEnd/>
          </a:ln>
        </p:spPr>
        <p:txBody>
          <a:bodyPr>
            <a:prstTxWarp prst="textNoShape">
              <a:avLst/>
            </a:prstTxWarp>
          </a:bodyPr>
          <a:lstStyle/>
          <a:p>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r>
              <a:rPr lang="en-GB" smtClean="0"/>
              <a:t>Playground for Flexicurity</a:t>
            </a:r>
          </a:p>
        </p:txBody>
      </p:sp>
      <p:sp>
        <p:nvSpPr>
          <p:cNvPr id="25603" name="Tijdelijke aanduiding voor inhoud 2"/>
          <p:cNvSpPr>
            <a:spLocks noGrp="1"/>
          </p:cNvSpPr>
          <p:nvPr>
            <p:ph sz="half" idx="1"/>
          </p:nvPr>
        </p:nvSpPr>
        <p:spPr>
          <a:xfrm>
            <a:off x="304800" y="609600"/>
            <a:ext cx="4252913" cy="4572000"/>
          </a:xfrm>
        </p:spPr>
        <p:txBody>
          <a:bodyPr/>
          <a:lstStyle/>
          <a:p>
            <a:r>
              <a:rPr lang="en-GB" sz="2400" smtClean="0"/>
              <a:t>Legislative:</a:t>
            </a:r>
          </a:p>
          <a:p>
            <a:pPr lvl="1"/>
            <a:r>
              <a:rPr lang="en-GB" sz="2000" smtClean="0"/>
              <a:t>Labour laws &amp; regulation</a:t>
            </a:r>
          </a:p>
          <a:p>
            <a:pPr lvl="1"/>
            <a:r>
              <a:rPr lang="en-GB" sz="2000" smtClean="0"/>
              <a:t>Labour market policies</a:t>
            </a:r>
          </a:p>
          <a:p>
            <a:pPr lvl="1"/>
            <a:r>
              <a:rPr lang="en-GB" sz="2000" smtClean="0"/>
              <a:t>Life-long-learning and educational facilities</a:t>
            </a:r>
          </a:p>
          <a:p>
            <a:pPr lvl="1"/>
            <a:r>
              <a:rPr lang="en-GB" sz="2000" smtClean="0"/>
              <a:t>Health &amp; safety regulation</a:t>
            </a:r>
          </a:p>
          <a:p>
            <a:pPr lvl="1"/>
            <a:r>
              <a:rPr lang="en-GB" sz="2000" smtClean="0"/>
              <a:t>Collective bargaining laws &amp; regulation</a:t>
            </a:r>
          </a:p>
          <a:p>
            <a:pPr lvl="1"/>
            <a:r>
              <a:rPr lang="en-GB" sz="2000" smtClean="0"/>
              <a:t>Works councils regulation</a:t>
            </a:r>
          </a:p>
          <a:p>
            <a:pPr lvl="1"/>
            <a:r>
              <a:rPr lang="en-GB" sz="2000" smtClean="0"/>
              <a:t>Economic laws (business take-overs)</a:t>
            </a:r>
          </a:p>
          <a:p>
            <a:pPr lvl="1"/>
            <a:r>
              <a:rPr lang="en-GB" sz="2000" smtClean="0"/>
              <a:t>Social security laws and regulation</a:t>
            </a:r>
          </a:p>
          <a:p>
            <a:pPr lvl="1"/>
            <a:r>
              <a:rPr lang="en-GB" sz="2000" smtClean="0"/>
              <a:t>Tax policies</a:t>
            </a:r>
          </a:p>
          <a:p>
            <a:pPr lvl="1"/>
            <a:r>
              <a:rPr lang="en-GB" sz="2000" smtClean="0"/>
              <a:t>(Regulation for self-employment)</a:t>
            </a:r>
          </a:p>
          <a:p>
            <a:endParaRPr lang="en-GB" sz="2400" smtClean="0"/>
          </a:p>
        </p:txBody>
      </p:sp>
      <p:sp>
        <p:nvSpPr>
          <p:cNvPr id="25604" name="Tijdelijke aanduiding voor inhoud 4"/>
          <p:cNvSpPr>
            <a:spLocks noGrp="1"/>
          </p:cNvSpPr>
          <p:nvPr>
            <p:ph sz="half" idx="2"/>
          </p:nvPr>
        </p:nvSpPr>
        <p:spPr>
          <a:xfrm>
            <a:off x="4710113" y="609600"/>
            <a:ext cx="4254500" cy="4572000"/>
          </a:xfrm>
        </p:spPr>
        <p:txBody>
          <a:bodyPr/>
          <a:lstStyle/>
          <a:p>
            <a:r>
              <a:rPr lang="en-GB" sz="2400" smtClean="0"/>
              <a:t>Infrastructure:</a:t>
            </a:r>
          </a:p>
          <a:p>
            <a:pPr lvl="1"/>
            <a:r>
              <a:rPr lang="en-GB" sz="2000" smtClean="0"/>
              <a:t>Sound vacancy registration</a:t>
            </a:r>
          </a:p>
          <a:p>
            <a:pPr lvl="1"/>
            <a:r>
              <a:rPr lang="en-GB" sz="2000" smtClean="0"/>
              <a:t>Active flex/temp agencies</a:t>
            </a:r>
          </a:p>
          <a:p>
            <a:pPr lvl="1"/>
            <a:r>
              <a:rPr lang="en-GB" sz="2000" smtClean="0"/>
              <a:t>Facilities for adult education &amp; training</a:t>
            </a:r>
          </a:p>
          <a:p>
            <a:pPr lvl="1"/>
            <a:r>
              <a:rPr lang="en-GB" sz="2000" smtClean="0"/>
              <a:t>Adapted control system</a:t>
            </a:r>
          </a:p>
          <a:p>
            <a:pPr lvl="1"/>
            <a:r>
              <a:rPr lang="en-GB" sz="2000" smtClean="0"/>
              <a:t>(child care facilities)</a:t>
            </a:r>
          </a:p>
          <a:p>
            <a:pPr lvl="1">
              <a:buFont typeface="Wingdings" charset="2"/>
              <a:buNone/>
            </a:pPr>
            <a:endParaRPr lang="en-GB" sz="2000" smtClean="0"/>
          </a:p>
          <a:p>
            <a:r>
              <a:rPr lang="en-GB" sz="2400" smtClean="0"/>
              <a:t>Culture:</a:t>
            </a:r>
          </a:p>
          <a:p>
            <a:pPr lvl="1"/>
            <a:r>
              <a:rPr lang="en-GB" sz="2000" smtClean="0"/>
              <a:t>Awareness employers</a:t>
            </a:r>
          </a:p>
          <a:p>
            <a:pPr lvl="1"/>
            <a:r>
              <a:rPr lang="en-GB" sz="2000" smtClean="0"/>
              <a:t>Willingness employees</a:t>
            </a:r>
          </a:p>
        </p:txBody>
      </p:sp>
      <p:sp>
        <p:nvSpPr>
          <p:cNvPr id="25605" name="Tijdelijke aanduiding voor dianummer 3"/>
          <p:cNvSpPr>
            <a:spLocks noGrp="1"/>
          </p:cNvSpPr>
          <p:nvPr>
            <p:ph type="sldNum" sz="quarter" idx="10"/>
          </p:nvPr>
        </p:nvSpPr>
        <p:spPr/>
        <p:txBody>
          <a:bodyPr/>
          <a:lstStyle/>
          <a:p>
            <a:fld id="{78BF00FA-FB1A-364B-96A7-CABC95D30C88}" type="slidenum">
              <a:rPr lang="en-GB" smtClean="0"/>
              <a:pPr/>
              <a:t>29</a:t>
            </a:fld>
            <a:endParaRPr lang="en-GB"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50000" decel="50000" fill="hold" grpId="0"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50000" decel="50000" fill="hold" grpId="0" nodeType="clickEffect">
                                  <p:stCondLst>
                                    <p:cond delay="0"/>
                                  </p:stCondLst>
                                  <p:childTnLst>
                                    <p:set>
                                      <p:cBhvr>
                                        <p:cTn id="24" dur="1" fill="hold">
                                          <p:stCondLst>
                                            <p:cond delay="0"/>
                                          </p:stCondLst>
                                        </p:cTn>
                                        <p:tgtEl>
                                          <p:spTgt spid="25603">
                                            <p:txEl>
                                              <p:pRg st="3" end="3"/>
                                            </p:txEl>
                                          </p:spTgt>
                                        </p:tgtEl>
                                        <p:attrNameLst>
                                          <p:attrName>style.visibility</p:attrName>
                                        </p:attrNameLst>
                                      </p:cBhvr>
                                      <p:to>
                                        <p:strVal val="visible"/>
                                      </p:to>
                                    </p:set>
                                    <p:anim calcmode="lin" valueType="num">
                                      <p:cBhvr additive="base">
                                        <p:cTn id="25" dur="500" fill="hold"/>
                                        <p:tgtEl>
                                          <p:spTgt spid="2560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56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accel="50000" decel="50000" fill="hold" grpId="0" nodeType="clickEffect">
                                  <p:stCondLst>
                                    <p:cond delay="0"/>
                                  </p:stCondLst>
                                  <p:childTnLst>
                                    <p:set>
                                      <p:cBhvr>
                                        <p:cTn id="30" dur="1" fill="hold">
                                          <p:stCondLst>
                                            <p:cond delay="0"/>
                                          </p:stCondLst>
                                        </p:cTn>
                                        <p:tgtEl>
                                          <p:spTgt spid="25603">
                                            <p:txEl>
                                              <p:pRg st="4" end="4"/>
                                            </p:txEl>
                                          </p:spTgt>
                                        </p:tgtEl>
                                        <p:attrNameLst>
                                          <p:attrName>style.visibility</p:attrName>
                                        </p:attrNameLst>
                                      </p:cBhvr>
                                      <p:to>
                                        <p:strVal val="visible"/>
                                      </p:to>
                                    </p:set>
                                    <p:anim calcmode="lin" valueType="num">
                                      <p:cBhvr additive="base">
                                        <p:cTn id="31" dur="500" fill="hold"/>
                                        <p:tgtEl>
                                          <p:spTgt spid="2560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6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accel="50000" decel="50000" fill="hold" grpId="0" nodeType="clickEffect">
                                  <p:stCondLst>
                                    <p:cond delay="0"/>
                                  </p:stCondLst>
                                  <p:childTnLst>
                                    <p:set>
                                      <p:cBhvr>
                                        <p:cTn id="36" dur="1" fill="hold">
                                          <p:stCondLst>
                                            <p:cond delay="0"/>
                                          </p:stCondLst>
                                        </p:cTn>
                                        <p:tgtEl>
                                          <p:spTgt spid="25603">
                                            <p:txEl>
                                              <p:pRg st="5" end="5"/>
                                            </p:txEl>
                                          </p:spTgt>
                                        </p:tgtEl>
                                        <p:attrNameLst>
                                          <p:attrName>style.visibility</p:attrName>
                                        </p:attrNameLst>
                                      </p:cBhvr>
                                      <p:to>
                                        <p:strVal val="visible"/>
                                      </p:to>
                                    </p:set>
                                    <p:anim calcmode="lin" valueType="num">
                                      <p:cBhvr additive="base">
                                        <p:cTn id="37" dur="500" fill="hold"/>
                                        <p:tgtEl>
                                          <p:spTgt spid="2560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560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50000" decel="50000" fill="hold" grpId="0" nodeType="clickEffect">
                                  <p:stCondLst>
                                    <p:cond delay="0"/>
                                  </p:stCondLst>
                                  <p:childTnLst>
                                    <p:set>
                                      <p:cBhvr>
                                        <p:cTn id="42" dur="1" fill="hold">
                                          <p:stCondLst>
                                            <p:cond delay="0"/>
                                          </p:stCondLst>
                                        </p:cTn>
                                        <p:tgtEl>
                                          <p:spTgt spid="25603">
                                            <p:txEl>
                                              <p:pRg st="6" end="6"/>
                                            </p:txEl>
                                          </p:spTgt>
                                        </p:tgtEl>
                                        <p:attrNameLst>
                                          <p:attrName>style.visibility</p:attrName>
                                        </p:attrNameLst>
                                      </p:cBhvr>
                                      <p:to>
                                        <p:strVal val="visible"/>
                                      </p:to>
                                    </p:set>
                                    <p:anim calcmode="lin" valueType="num">
                                      <p:cBhvr additive="base">
                                        <p:cTn id="43" dur="500" fill="hold"/>
                                        <p:tgtEl>
                                          <p:spTgt spid="2560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560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accel="50000" decel="50000" fill="hold" grpId="0" nodeType="clickEffect">
                                  <p:stCondLst>
                                    <p:cond delay="0"/>
                                  </p:stCondLst>
                                  <p:childTnLst>
                                    <p:set>
                                      <p:cBhvr>
                                        <p:cTn id="48" dur="1" fill="hold">
                                          <p:stCondLst>
                                            <p:cond delay="0"/>
                                          </p:stCondLst>
                                        </p:cTn>
                                        <p:tgtEl>
                                          <p:spTgt spid="25603">
                                            <p:txEl>
                                              <p:pRg st="7" end="7"/>
                                            </p:txEl>
                                          </p:spTgt>
                                        </p:tgtEl>
                                        <p:attrNameLst>
                                          <p:attrName>style.visibility</p:attrName>
                                        </p:attrNameLst>
                                      </p:cBhvr>
                                      <p:to>
                                        <p:strVal val="visible"/>
                                      </p:to>
                                    </p:set>
                                    <p:anim calcmode="lin" valueType="num">
                                      <p:cBhvr additive="base">
                                        <p:cTn id="49" dur="500" fill="hold"/>
                                        <p:tgtEl>
                                          <p:spTgt spid="2560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560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accel="50000" decel="50000" fill="hold" grpId="0" nodeType="clickEffect">
                                  <p:stCondLst>
                                    <p:cond delay="0"/>
                                  </p:stCondLst>
                                  <p:childTnLst>
                                    <p:set>
                                      <p:cBhvr>
                                        <p:cTn id="54" dur="1" fill="hold">
                                          <p:stCondLst>
                                            <p:cond delay="0"/>
                                          </p:stCondLst>
                                        </p:cTn>
                                        <p:tgtEl>
                                          <p:spTgt spid="25603">
                                            <p:txEl>
                                              <p:pRg st="8" end="8"/>
                                            </p:txEl>
                                          </p:spTgt>
                                        </p:tgtEl>
                                        <p:attrNameLst>
                                          <p:attrName>style.visibility</p:attrName>
                                        </p:attrNameLst>
                                      </p:cBhvr>
                                      <p:to>
                                        <p:strVal val="visible"/>
                                      </p:to>
                                    </p:set>
                                    <p:anim calcmode="lin" valueType="num">
                                      <p:cBhvr additive="base">
                                        <p:cTn id="55" dur="500" fill="hold"/>
                                        <p:tgtEl>
                                          <p:spTgt spid="2560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2560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accel="50000" decel="50000" fill="hold" grpId="0" nodeType="clickEffect">
                                  <p:stCondLst>
                                    <p:cond delay="0"/>
                                  </p:stCondLst>
                                  <p:childTnLst>
                                    <p:set>
                                      <p:cBhvr>
                                        <p:cTn id="60" dur="1" fill="hold">
                                          <p:stCondLst>
                                            <p:cond delay="0"/>
                                          </p:stCondLst>
                                        </p:cTn>
                                        <p:tgtEl>
                                          <p:spTgt spid="25603">
                                            <p:txEl>
                                              <p:pRg st="9" end="9"/>
                                            </p:txEl>
                                          </p:spTgt>
                                        </p:tgtEl>
                                        <p:attrNameLst>
                                          <p:attrName>style.visibility</p:attrName>
                                        </p:attrNameLst>
                                      </p:cBhvr>
                                      <p:to>
                                        <p:strVal val="visible"/>
                                      </p:to>
                                    </p:set>
                                    <p:anim calcmode="lin" valueType="num">
                                      <p:cBhvr additive="base">
                                        <p:cTn id="61" dur="500" fill="hold"/>
                                        <p:tgtEl>
                                          <p:spTgt spid="2560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2560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accel="50000" decel="50000" fill="hold" grpId="0" nodeType="clickEffect">
                                  <p:stCondLst>
                                    <p:cond delay="0"/>
                                  </p:stCondLst>
                                  <p:childTnLst>
                                    <p:set>
                                      <p:cBhvr>
                                        <p:cTn id="66" dur="1" fill="hold">
                                          <p:stCondLst>
                                            <p:cond delay="0"/>
                                          </p:stCondLst>
                                        </p:cTn>
                                        <p:tgtEl>
                                          <p:spTgt spid="25603">
                                            <p:txEl>
                                              <p:pRg st="10" end="10"/>
                                            </p:txEl>
                                          </p:spTgt>
                                        </p:tgtEl>
                                        <p:attrNameLst>
                                          <p:attrName>style.visibility</p:attrName>
                                        </p:attrNameLst>
                                      </p:cBhvr>
                                      <p:to>
                                        <p:strVal val="visible"/>
                                      </p:to>
                                    </p:set>
                                    <p:anim calcmode="lin" valueType="num">
                                      <p:cBhvr additive="base">
                                        <p:cTn id="67" dur="500" fill="hold"/>
                                        <p:tgtEl>
                                          <p:spTgt spid="2560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2560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accel="50000" decel="50000" fill="hold" grpId="0" nodeType="clickEffect">
                                  <p:stCondLst>
                                    <p:cond delay="0"/>
                                  </p:stCondLst>
                                  <p:childTnLst>
                                    <p:set>
                                      <p:cBhvr>
                                        <p:cTn id="72" dur="1" fill="hold">
                                          <p:stCondLst>
                                            <p:cond delay="0"/>
                                          </p:stCondLst>
                                        </p:cTn>
                                        <p:tgtEl>
                                          <p:spTgt spid="25604">
                                            <p:txEl>
                                              <p:pRg st="0" end="0"/>
                                            </p:txEl>
                                          </p:spTgt>
                                        </p:tgtEl>
                                        <p:attrNameLst>
                                          <p:attrName>style.visibility</p:attrName>
                                        </p:attrNameLst>
                                      </p:cBhvr>
                                      <p:to>
                                        <p:strVal val="visible"/>
                                      </p:to>
                                    </p:set>
                                    <p:anim calcmode="lin" valueType="num">
                                      <p:cBhvr additive="base">
                                        <p:cTn id="73" dur="500" fill="hold"/>
                                        <p:tgtEl>
                                          <p:spTgt spid="25604">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560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accel="50000" decel="50000" fill="hold" grpId="0" nodeType="clickEffect">
                                  <p:stCondLst>
                                    <p:cond delay="0"/>
                                  </p:stCondLst>
                                  <p:childTnLst>
                                    <p:set>
                                      <p:cBhvr>
                                        <p:cTn id="78" dur="1" fill="hold">
                                          <p:stCondLst>
                                            <p:cond delay="0"/>
                                          </p:stCondLst>
                                        </p:cTn>
                                        <p:tgtEl>
                                          <p:spTgt spid="25604">
                                            <p:txEl>
                                              <p:pRg st="1" end="1"/>
                                            </p:txEl>
                                          </p:spTgt>
                                        </p:tgtEl>
                                        <p:attrNameLst>
                                          <p:attrName>style.visibility</p:attrName>
                                        </p:attrNameLst>
                                      </p:cBhvr>
                                      <p:to>
                                        <p:strVal val="visible"/>
                                      </p:to>
                                    </p:set>
                                    <p:anim calcmode="lin" valueType="num">
                                      <p:cBhvr additive="base">
                                        <p:cTn id="79" dur="500" fill="hold"/>
                                        <p:tgtEl>
                                          <p:spTgt spid="25604">
                                            <p:txEl>
                                              <p:pRg st="1" end="1"/>
                                            </p:txEl>
                                          </p:spTgt>
                                        </p:tgtEl>
                                        <p:attrNameLst>
                                          <p:attrName>ppt_x</p:attrName>
                                        </p:attrNameLst>
                                      </p:cBhvr>
                                      <p:tavLst>
                                        <p:tav tm="0">
                                          <p:val>
                                            <p:strVal val="1+#ppt_w/2"/>
                                          </p:val>
                                        </p:tav>
                                        <p:tav tm="100000">
                                          <p:val>
                                            <p:strVal val="#ppt_x"/>
                                          </p:val>
                                        </p:tav>
                                      </p:tavLst>
                                    </p:anim>
                                    <p:anim calcmode="lin" valueType="num">
                                      <p:cBhvr additive="base">
                                        <p:cTn id="80" dur="500" fill="hold"/>
                                        <p:tgtEl>
                                          <p:spTgt spid="2560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accel="50000" decel="50000" fill="hold" grpId="0" nodeType="clickEffect">
                                  <p:stCondLst>
                                    <p:cond delay="0"/>
                                  </p:stCondLst>
                                  <p:childTnLst>
                                    <p:set>
                                      <p:cBhvr>
                                        <p:cTn id="84" dur="1" fill="hold">
                                          <p:stCondLst>
                                            <p:cond delay="0"/>
                                          </p:stCondLst>
                                        </p:cTn>
                                        <p:tgtEl>
                                          <p:spTgt spid="25604">
                                            <p:txEl>
                                              <p:pRg st="2" end="2"/>
                                            </p:txEl>
                                          </p:spTgt>
                                        </p:tgtEl>
                                        <p:attrNameLst>
                                          <p:attrName>style.visibility</p:attrName>
                                        </p:attrNameLst>
                                      </p:cBhvr>
                                      <p:to>
                                        <p:strVal val="visible"/>
                                      </p:to>
                                    </p:set>
                                    <p:anim calcmode="lin" valueType="num">
                                      <p:cBhvr additive="base">
                                        <p:cTn id="85" dur="500" fill="hold"/>
                                        <p:tgtEl>
                                          <p:spTgt spid="25604">
                                            <p:txEl>
                                              <p:pRg st="2" end="2"/>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60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2" accel="50000" decel="50000" fill="hold" grpId="0" nodeType="clickEffect">
                                  <p:stCondLst>
                                    <p:cond delay="0"/>
                                  </p:stCondLst>
                                  <p:childTnLst>
                                    <p:set>
                                      <p:cBhvr>
                                        <p:cTn id="90" dur="1" fill="hold">
                                          <p:stCondLst>
                                            <p:cond delay="0"/>
                                          </p:stCondLst>
                                        </p:cTn>
                                        <p:tgtEl>
                                          <p:spTgt spid="25604">
                                            <p:txEl>
                                              <p:pRg st="3" end="3"/>
                                            </p:txEl>
                                          </p:spTgt>
                                        </p:tgtEl>
                                        <p:attrNameLst>
                                          <p:attrName>style.visibility</p:attrName>
                                        </p:attrNameLst>
                                      </p:cBhvr>
                                      <p:to>
                                        <p:strVal val="visible"/>
                                      </p:to>
                                    </p:set>
                                    <p:anim calcmode="lin" valueType="num">
                                      <p:cBhvr additive="base">
                                        <p:cTn id="91" dur="500" fill="hold"/>
                                        <p:tgtEl>
                                          <p:spTgt spid="25604">
                                            <p:txEl>
                                              <p:pRg st="3" end="3"/>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2560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accel="50000" decel="50000" fill="hold" grpId="0" nodeType="clickEffect">
                                  <p:stCondLst>
                                    <p:cond delay="0"/>
                                  </p:stCondLst>
                                  <p:childTnLst>
                                    <p:set>
                                      <p:cBhvr>
                                        <p:cTn id="96" dur="1" fill="hold">
                                          <p:stCondLst>
                                            <p:cond delay="0"/>
                                          </p:stCondLst>
                                        </p:cTn>
                                        <p:tgtEl>
                                          <p:spTgt spid="25604">
                                            <p:txEl>
                                              <p:pRg st="4" end="4"/>
                                            </p:txEl>
                                          </p:spTgt>
                                        </p:tgtEl>
                                        <p:attrNameLst>
                                          <p:attrName>style.visibility</p:attrName>
                                        </p:attrNameLst>
                                      </p:cBhvr>
                                      <p:to>
                                        <p:strVal val="visible"/>
                                      </p:to>
                                    </p:set>
                                    <p:anim calcmode="lin" valueType="num">
                                      <p:cBhvr additive="base">
                                        <p:cTn id="97" dur="500" fill="hold"/>
                                        <p:tgtEl>
                                          <p:spTgt spid="25604">
                                            <p:txEl>
                                              <p:pRg st="4" end="4"/>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2560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2" accel="50000" decel="50000" fill="hold" grpId="0" nodeType="clickEffect">
                                  <p:stCondLst>
                                    <p:cond delay="0"/>
                                  </p:stCondLst>
                                  <p:childTnLst>
                                    <p:set>
                                      <p:cBhvr>
                                        <p:cTn id="102" dur="1" fill="hold">
                                          <p:stCondLst>
                                            <p:cond delay="0"/>
                                          </p:stCondLst>
                                        </p:cTn>
                                        <p:tgtEl>
                                          <p:spTgt spid="25604">
                                            <p:txEl>
                                              <p:pRg st="5" end="5"/>
                                            </p:txEl>
                                          </p:spTgt>
                                        </p:tgtEl>
                                        <p:attrNameLst>
                                          <p:attrName>style.visibility</p:attrName>
                                        </p:attrNameLst>
                                      </p:cBhvr>
                                      <p:to>
                                        <p:strVal val="visible"/>
                                      </p:to>
                                    </p:set>
                                    <p:anim calcmode="lin" valueType="num">
                                      <p:cBhvr additive="base">
                                        <p:cTn id="103" dur="500" fill="hold"/>
                                        <p:tgtEl>
                                          <p:spTgt spid="25604">
                                            <p:txEl>
                                              <p:pRg st="5" end="5"/>
                                            </p:txEl>
                                          </p:spTgt>
                                        </p:tgtEl>
                                        <p:attrNameLst>
                                          <p:attrName>ppt_x</p:attrName>
                                        </p:attrNameLst>
                                      </p:cBhvr>
                                      <p:tavLst>
                                        <p:tav tm="0">
                                          <p:val>
                                            <p:strVal val="1+#ppt_w/2"/>
                                          </p:val>
                                        </p:tav>
                                        <p:tav tm="100000">
                                          <p:val>
                                            <p:strVal val="#ppt_x"/>
                                          </p:val>
                                        </p:tav>
                                      </p:tavLst>
                                    </p:anim>
                                    <p:anim calcmode="lin" valueType="num">
                                      <p:cBhvr additive="base">
                                        <p:cTn id="104" dur="500" fill="hold"/>
                                        <p:tgtEl>
                                          <p:spTgt spid="2560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2" accel="50000" decel="50000" fill="hold" grpId="0" nodeType="clickEffect">
                                  <p:stCondLst>
                                    <p:cond delay="0"/>
                                  </p:stCondLst>
                                  <p:childTnLst>
                                    <p:set>
                                      <p:cBhvr>
                                        <p:cTn id="108" dur="1" fill="hold">
                                          <p:stCondLst>
                                            <p:cond delay="0"/>
                                          </p:stCondLst>
                                        </p:cTn>
                                        <p:tgtEl>
                                          <p:spTgt spid="25604">
                                            <p:txEl>
                                              <p:pRg st="7" end="7"/>
                                            </p:txEl>
                                          </p:spTgt>
                                        </p:tgtEl>
                                        <p:attrNameLst>
                                          <p:attrName>style.visibility</p:attrName>
                                        </p:attrNameLst>
                                      </p:cBhvr>
                                      <p:to>
                                        <p:strVal val="visible"/>
                                      </p:to>
                                    </p:set>
                                    <p:anim calcmode="lin" valueType="num">
                                      <p:cBhvr additive="base">
                                        <p:cTn id="109" dur="500" fill="hold"/>
                                        <p:tgtEl>
                                          <p:spTgt spid="25604">
                                            <p:txEl>
                                              <p:pRg st="7" end="7"/>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2560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accel="50000" decel="50000" fill="hold" grpId="0" nodeType="clickEffect">
                                  <p:stCondLst>
                                    <p:cond delay="0"/>
                                  </p:stCondLst>
                                  <p:childTnLst>
                                    <p:set>
                                      <p:cBhvr>
                                        <p:cTn id="114" dur="1" fill="hold">
                                          <p:stCondLst>
                                            <p:cond delay="0"/>
                                          </p:stCondLst>
                                        </p:cTn>
                                        <p:tgtEl>
                                          <p:spTgt spid="25604">
                                            <p:txEl>
                                              <p:pRg st="8" end="8"/>
                                            </p:txEl>
                                          </p:spTgt>
                                        </p:tgtEl>
                                        <p:attrNameLst>
                                          <p:attrName>style.visibility</p:attrName>
                                        </p:attrNameLst>
                                      </p:cBhvr>
                                      <p:to>
                                        <p:strVal val="visible"/>
                                      </p:to>
                                    </p:set>
                                    <p:anim calcmode="lin" valueType="num">
                                      <p:cBhvr additive="base">
                                        <p:cTn id="115" dur="500" fill="hold"/>
                                        <p:tgtEl>
                                          <p:spTgt spid="25604">
                                            <p:txEl>
                                              <p:pRg st="8" end="8"/>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2560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accel="50000" decel="50000" fill="hold" grpId="0" nodeType="clickEffect">
                                  <p:stCondLst>
                                    <p:cond delay="0"/>
                                  </p:stCondLst>
                                  <p:childTnLst>
                                    <p:set>
                                      <p:cBhvr>
                                        <p:cTn id="120" dur="1" fill="hold">
                                          <p:stCondLst>
                                            <p:cond delay="0"/>
                                          </p:stCondLst>
                                        </p:cTn>
                                        <p:tgtEl>
                                          <p:spTgt spid="25604">
                                            <p:txEl>
                                              <p:pRg st="9" end="9"/>
                                            </p:txEl>
                                          </p:spTgt>
                                        </p:tgtEl>
                                        <p:attrNameLst>
                                          <p:attrName>style.visibility</p:attrName>
                                        </p:attrNameLst>
                                      </p:cBhvr>
                                      <p:to>
                                        <p:strVal val="visible"/>
                                      </p:to>
                                    </p:set>
                                    <p:anim calcmode="lin" valueType="num">
                                      <p:cBhvr additive="base">
                                        <p:cTn id="121" dur="500" fill="hold"/>
                                        <p:tgtEl>
                                          <p:spTgt spid="25604">
                                            <p:txEl>
                                              <p:pRg st="9" end="9"/>
                                            </p:txEl>
                                          </p:spTgt>
                                        </p:tgtEl>
                                        <p:attrNameLst>
                                          <p:attrName>ppt_x</p:attrName>
                                        </p:attrNameLst>
                                      </p:cBhvr>
                                      <p:tavLst>
                                        <p:tav tm="0">
                                          <p:val>
                                            <p:strVal val="1+#ppt_w/2"/>
                                          </p:val>
                                        </p:tav>
                                        <p:tav tm="100000">
                                          <p:val>
                                            <p:strVal val="#ppt_x"/>
                                          </p:val>
                                        </p:tav>
                                      </p:tavLst>
                                    </p:anim>
                                    <p:anim calcmode="lin" valueType="num">
                                      <p:cBhvr additive="base">
                                        <p:cTn id="122" dur="500" fill="hold"/>
                                        <p:tgtEl>
                                          <p:spTgt spid="25604">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bldLvl="2"/>
      <p:bldP spid="25604" grpId="0" build="p" bldLvl="2"/>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1950 - 1970</a:t>
            </a:r>
            <a:endParaRPr lang="en-GB" dirty="0"/>
          </a:p>
        </p:txBody>
      </p:sp>
      <p:sp>
        <p:nvSpPr>
          <p:cNvPr id="3" name="Tijdelijke aanduiding voor inhoud 2"/>
          <p:cNvSpPr>
            <a:spLocks noGrp="1"/>
          </p:cNvSpPr>
          <p:nvPr>
            <p:ph idx="1"/>
          </p:nvPr>
        </p:nvSpPr>
        <p:spPr>
          <a:xfrm>
            <a:off x="304800" y="762000"/>
            <a:ext cx="8659813" cy="3840162"/>
          </a:xfrm>
        </p:spPr>
        <p:txBody>
          <a:bodyPr/>
          <a:lstStyle/>
          <a:p>
            <a:r>
              <a:rPr lang="en-GB" sz="2400" dirty="0" smtClean="0"/>
              <a:t>Rebuilding Europe</a:t>
            </a:r>
          </a:p>
          <a:p>
            <a:r>
              <a:rPr lang="en-GB" sz="2400" dirty="0" smtClean="0"/>
              <a:t>High economic growth (average 4.1%)</a:t>
            </a:r>
          </a:p>
          <a:p>
            <a:r>
              <a:rPr lang="en-GB" sz="2400" dirty="0" smtClean="0"/>
              <a:t>Low unemployment (average &lt; 3%)</a:t>
            </a:r>
          </a:p>
          <a:p>
            <a:r>
              <a:rPr lang="en-GB" sz="2400" dirty="0" smtClean="0"/>
              <a:t>Gradual development of social security arrangements &amp; institutions: </a:t>
            </a:r>
          </a:p>
          <a:p>
            <a:pPr lvl="1"/>
            <a:r>
              <a:rPr lang="en-GB" sz="2000" dirty="0" smtClean="0"/>
              <a:t>Unemployment</a:t>
            </a:r>
          </a:p>
          <a:p>
            <a:pPr lvl="1"/>
            <a:r>
              <a:rPr lang="en-GB" sz="2000" dirty="0" smtClean="0"/>
              <a:t>Sick leave</a:t>
            </a:r>
          </a:p>
          <a:p>
            <a:pPr lvl="1"/>
            <a:r>
              <a:rPr lang="en-GB" sz="2000" dirty="0" smtClean="0"/>
              <a:t>Disability pension</a:t>
            </a:r>
          </a:p>
          <a:p>
            <a:pPr lvl="1"/>
            <a:r>
              <a:rPr lang="en-GB" sz="2000" dirty="0" smtClean="0"/>
              <a:t>Retirement pension</a:t>
            </a:r>
          </a:p>
          <a:p>
            <a:pPr lvl="1"/>
            <a:r>
              <a:rPr lang="en-GB" sz="2000" dirty="0" smtClean="0"/>
              <a:t>Welfare</a:t>
            </a:r>
          </a:p>
          <a:p>
            <a:pPr lvl="1"/>
            <a:r>
              <a:rPr lang="en-GB" sz="2000" dirty="0" smtClean="0"/>
              <a:t>Child support</a:t>
            </a:r>
          </a:p>
          <a:p>
            <a:pPr lvl="1"/>
            <a:r>
              <a:rPr lang="en-GB" sz="2000" dirty="0" smtClean="0"/>
              <a:t>Health</a:t>
            </a:r>
          </a:p>
          <a:p>
            <a:r>
              <a:rPr lang="en-GB" sz="2400" dirty="0" smtClean="0"/>
              <a:t>Controllable level of expenditures on social security</a:t>
            </a:r>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3</a:t>
            </a:fld>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r>
              <a:rPr lang="en-GB" smtClean="0"/>
              <a:t>The “Golden Triangle”</a:t>
            </a:r>
          </a:p>
        </p:txBody>
      </p:sp>
      <p:sp>
        <p:nvSpPr>
          <p:cNvPr id="26627" name="Tijdelijke aanduiding voor dianummer 3"/>
          <p:cNvSpPr>
            <a:spLocks noGrp="1"/>
          </p:cNvSpPr>
          <p:nvPr>
            <p:ph type="sldNum" sz="quarter" idx="10"/>
          </p:nvPr>
        </p:nvSpPr>
        <p:spPr/>
        <p:txBody>
          <a:bodyPr/>
          <a:lstStyle/>
          <a:p>
            <a:fld id="{4A8CFB71-9C9A-1D45-9ED0-389FBB445221}" type="slidenum">
              <a:rPr lang="en-GB" smtClean="0"/>
              <a:pPr/>
              <a:t>30</a:t>
            </a:fld>
            <a:endParaRPr lang="en-GB" smtClean="0"/>
          </a:p>
        </p:txBody>
      </p:sp>
      <p:pic>
        <p:nvPicPr>
          <p:cNvPr id="26628" name="Picture 5"/>
          <p:cNvPicPr>
            <a:picLocks noChangeAspect="1" noChangeArrowheads="1"/>
          </p:cNvPicPr>
          <p:nvPr/>
        </p:nvPicPr>
        <p:blipFill>
          <a:blip r:embed="rId2"/>
          <a:srcRect/>
          <a:stretch>
            <a:fillRect/>
          </a:stretch>
        </p:blipFill>
        <p:spPr bwMode="auto">
          <a:xfrm>
            <a:off x="914400" y="869950"/>
            <a:ext cx="7391400" cy="51736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r>
              <a:rPr lang="en-GB" smtClean="0"/>
              <a:t>Flexibility – Security Matrix</a:t>
            </a:r>
          </a:p>
        </p:txBody>
      </p:sp>
      <p:sp>
        <p:nvSpPr>
          <p:cNvPr id="27651" name="Tijdelijke aanduiding voor dianummer 3"/>
          <p:cNvSpPr>
            <a:spLocks noGrp="1"/>
          </p:cNvSpPr>
          <p:nvPr>
            <p:ph type="sldNum" sz="quarter" idx="10"/>
          </p:nvPr>
        </p:nvSpPr>
        <p:spPr/>
        <p:txBody>
          <a:bodyPr/>
          <a:lstStyle/>
          <a:p>
            <a:fld id="{DDE5DE0C-97C5-9A47-9520-B4A7B4DEE85D}" type="slidenum">
              <a:rPr lang="en-GB" smtClean="0"/>
              <a:pPr/>
              <a:t>31</a:t>
            </a:fld>
            <a:endParaRPr lang="en-GB" smtClean="0"/>
          </a:p>
        </p:txBody>
      </p:sp>
      <p:graphicFrame>
        <p:nvGraphicFramePr>
          <p:cNvPr id="5" name="Group 169"/>
          <p:cNvGraphicFramePr>
            <a:graphicFrameLocks/>
          </p:cNvGraphicFramePr>
          <p:nvPr/>
        </p:nvGraphicFramePr>
        <p:xfrm>
          <a:off x="450850" y="1219200"/>
          <a:ext cx="8312150" cy="4422776"/>
        </p:xfrm>
        <a:graphic>
          <a:graphicData uri="http://schemas.openxmlformats.org/drawingml/2006/table">
            <a:tbl>
              <a:tblPr>
                <a:tableStyleId>{3C2FFA5D-87B4-456A-9821-1D502468CF0F}</a:tableStyleId>
              </a:tblPr>
              <a:tblGrid>
                <a:gridCol w="1662760"/>
                <a:gridCol w="1662759"/>
                <a:gridCol w="1661112"/>
                <a:gridCol w="1662760"/>
                <a:gridCol w="1662759"/>
              </a:tblGrid>
              <a:tr h="924062">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lt-LT" sz="1400" b="1" i="0" u="none" strike="noStrike" cap="none" normalizeH="0" baseline="0" dirty="0">
                          <a:ln>
                            <a:noFill/>
                          </a:ln>
                          <a:solidFill>
                            <a:schemeClr val="bg1"/>
                          </a:solidFill>
                          <a:effectLst>
                            <a:outerShdw blurRad="38100" dist="38100" dir="2700000" algn="tl">
                              <a:srgbClr val="FFFFFF"/>
                            </a:outerShdw>
                          </a:effectLst>
                        </a:rPr>
                        <a:t>SECURITY</a:t>
                      </a:r>
                      <a:endParaRPr kumimoji="0" lang="fi-FI" sz="1400" b="1" i="0" u="none" strike="noStrike" cap="none" normalizeH="0" baseline="0" dirty="0">
                        <a:ln>
                          <a:noFill/>
                        </a:ln>
                        <a:solidFill>
                          <a:schemeClr val="bg1"/>
                        </a:solidFill>
                        <a:effectLst>
                          <a:outerShdw blurRad="38100" dist="38100" dir="2700000" algn="tl">
                            <a:srgbClr val="FFFFFF"/>
                          </a:outerShdw>
                        </a:effectLst>
                      </a:endParaRPr>
                    </a:p>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endParaRPr kumimoji="0" lang="fi-FI" sz="1400" b="1" i="0" u="none" strike="noStrike" cap="none" normalizeH="0" baseline="0" dirty="0">
                        <a:ln>
                          <a:noFill/>
                        </a:ln>
                        <a:solidFill>
                          <a:schemeClr val="bg1"/>
                        </a:solidFill>
                        <a:effectLst>
                          <a:outerShdw blurRad="38100" dist="38100" dir="2700000" algn="tl">
                            <a:srgbClr val="FFFFFF"/>
                          </a:outerShdw>
                        </a:effectLst>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charset="2"/>
                        <a:buNone/>
                        <a:tabLst/>
                      </a:pPr>
                      <a:r>
                        <a:rPr kumimoji="0" lang="lt-LT" sz="1400" b="1" i="0" u="none" strike="noStrike" cap="none" normalizeH="0" baseline="0" dirty="0">
                          <a:ln>
                            <a:noFill/>
                          </a:ln>
                          <a:solidFill>
                            <a:schemeClr val="bg1"/>
                          </a:solidFill>
                          <a:effectLst>
                            <a:outerShdw blurRad="38100" dist="38100" dir="2700000" algn="tl">
                              <a:srgbClr val="FFFFFF"/>
                            </a:outerShdw>
                          </a:effectLst>
                        </a:rPr>
                        <a:t>FLEXIBILITY</a:t>
                      </a:r>
                      <a:endParaRPr kumimoji="0" lang="fi-FI" sz="1400" b="1" i="0" u="none" strike="noStrike" cap="none" normalizeH="0" baseline="0" dirty="0">
                        <a:ln>
                          <a:noFill/>
                        </a:ln>
                        <a:solidFill>
                          <a:schemeClr val="bg1"/>
                        </a:solidFill>
                        <a:effectLst>
                          <a:outerShdw blurRad="38100" dist="38100" dir="2700000" algn="tl">
                            <a:srgbClr val="FFFFFF"/>
                          </a:outerShdw>
                        </a:effectLst>
                        <a:latin typeface="Arial Black" charset="0"/>
                        <a:ea typeface="Times New Roman" charset="0"/>
                        <a:cs typeface="Times New Roman"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JOB</a:t>
                      </a:r>
                      <a:endParaRPr kumimoji="0" lang="fi-FI" sz="1200" b="1" i="0" u="none" strike="noStrike" cap="none" normalizeH="0" baseline="0">
                        <a:ln>
                          <a:noFill/>
                        </a:ln>
                        <a:solidFill>
                          <a:schemeClr val="bg1"/>
                        </a:solidFill>
                        <a:effectLst>
                          <a:outerShdw blurRad="38100" dist="38100" dir="2700000" algn="tl">
                            <a:srgbClr val="FFFFFF"/>
                          </a:outerShdw>
                        </a:effectLst>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SECURITY</a:t>
                      </a:r>
                      <a:endParaRPr kumimoji="0" lang="fi-FI" sz="1200" b="1" i="0" u="none" strike="noStrike" cap="none" normalizeH="0" baseline="0">
                        <a:ln>
                          <a:noFill/>
                        </a:ln>
                        <a:solidFill>
                          <a:schemeClr val="bg1"/>
                        </a:solidFill>
                        <a:effectLst>
                          <a:outerShdw blurRad="38100" dist="38100" dir="2700000" algn="tl">
                            <a:srgbClr val="FFFFFF"/>
                          </a:outerShdw>
                        </a:effectLst>
                        <a:latin typeface="Arial Black" charset="0"/>
                        <a:ea typeface="Times New Roman" charset="0"/>
                        <a:cs typeface="Times New Roman"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EMPLOYMENT</a:t>
                      </a:r>
                      <a:endParaRPr kumimoji="0" lang="fi-FI" sz="1200" b="1" i="0" u="none" strike="noStrike" cap="none" normalizeH="0" baseline="0">
                        <a:ln>
                          <a:noFill/>
                        </a:ln>
                        <a:solidFill>
                          <a:schemeClr val="bg1"/>
                        </a:solidFill>
                        <a:effectLst>
                          <a:outerShdw blurRad="38100" dist="38100" dir="2700000" algn="tl">
                            <a:srgbClr val="FFFFFF"/>
                          </a:outerShdw>
                        </a:effectLst>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SECURITY</a:t>
                      </a:r>
                      <a:endParaRPr kumimoji="0" lang="fi-FI" sz="1200" b="1" i="0" u="none" strike="noStrike" cap="none" normalizeH="0" baseline="0">
                        <a:ln>
                          <a:noFill/>
                        </a:ln>
                        <a:solidFill>
                          <a:schemeClr val="bg1"/>
                        </a:solidFill>
                        <a:effectLst>
                          <a:outerShdw blurRad="38100" dist="38100" dir="2700000" algn="tl">
                            <a:srgbClr val="FFFFFF"/>
                          </a:outerShdw>
                        </a:effectLst>
                        <a:latin typeface="Arial Black" charset="0"/>
                        <a:ea typeface="Times New Roman" charset="0"/>
                        <a:cs typeface="Times New Roman"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INCOME</a:t>
                      </a:r>
                      <a:endParaRPr kumimoji="0" lang="fi-FI" sz="1200" b="1" i="0" u="none" strike="noStrike" cap="none" normalizeH="0" baseline="0">
                        <a:ln>
                          <a:noFill/>
                        </a:ln>
                        <a:solidFill>
                          <a:schemeClr val="bg1"/>
                        </a:solidFill>
                        <a:effectLst>
                          <a:outerShdw blurRad="38100" dist="38100" dir="2700000" algn="tl">
                            <a:srgbClr val="FFFFFF"/>
                          </a:outerShdw>
                        </a:effectLst>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SECURITY</a:t>
                      </a:r>
                      <a:endParaRPr kumimoji="0" lang="fi-FI" sz="1200" b="1" i="0" u="none" strike="noStrike" cap="none" normalizeH="0" baseline="0">
                        <a:ln>
                          <a:noFill/>
                        </a:ln>
                        <a:solidFill>
                          <a:schemeClr val="bg1"/>
                        </a:solidFill>
                        <a:effectLst>
                          <a:outerShdw blurRad="38100" dist="38100" dir="2700000" algn="tl">
                            <a:srgbClr val="FFFFFF"/>
                          </a:outerShdw>
                        </a:effectLst>
                        <a:latin typeface="Arial Black" charset="0"/>
                        <a:ea typeface="Times New Roman" charset="0"/>
                        <a:cs typeface="Times New Roman"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COMBINATION</a:t>
                      </a:r>
                      <a:endParaRPr kumimoji="0" lang="fi-FI" sz="1200" b="1" i="0" u="none" strike="noStrike" cap="none" normalizeH="0" baseline="0">
                        <a:ln>
                          <a:noFill/>
                        </a:ln>
                        <a:solidFill>
                          <a:schemeClr val="bg1"/>
                        </a:solidFill>
                        <a:effectLst>
                          <a:outerShdw blurRad="38100" dist="38100" dir="2700000" algn="tl">
                            <a:srgbClr val="FFFFFF"/>
                          </a:outerShdw>
                        </a:effectLst>
                      </a:endParaRPr>
                    </a:p>
                    <a:p>
                      <a:pPr marL="0" marR="0" lvl="0" indent="0" algn="l" defTabSz="914400" rtl="0" eaLnBrk="0" fontAlgn="base" latinLnBrk="0" hangingPunct="0">
                        <a:lnSpc>
                          <a:spcPct val="100000"/>
                        </a:lnSpc>
                        <a:spcBef>
                          <a:spcPct val="0"/>
                        </a:spcBef>
                        <a:spcAft>
                          <a:spcPct val="0"/>
                        </a:spcAft>
                        <a:buClr>
                          <a:schemeClr val="hlink"/>
                        </a:buClr>
                        <a:buSzTx/>
                        <a:buFont typeface="Wingdings" charset="2"/>
                        <a:buNone/>
                        <a:tabLst/>
                      </a:pPr>
                      <a:r>
                        <a:rPr kumimoji="0" lang="lt-LT" sz="1200" b="1" i="0" u="none" strike="noStrike" cap="none" normalizeH="0" baseline="0">
                          <a:ln>
                            <a:noFill/>
                          </a:ln>
                          <a:solidFill>
                            <a:schemeClr val="bg1"/>
                          </a:solidFill>
                          <a:effectLst>
                            <a:outerShdw blurRad="38100" dist="38100" dir="2700000" algn="tl">
                              <a:srgbClr val="FFFFFF"/>
                            </a:outerShdw>
                          </a:effectLst>
                        </a:rPr>
                        <a:t>SECURITY</a:t>
                      </a:r>
                      <a:endParaRPr kumimoji="0" lang="fi-FI" sz="1200" b="1" i="0" u="none" strike="noStrike" cap="none" normalizeH="0" baseline="0">
                        <a:ln>
                          <a:noFill/>
                        </a:ln>
                        <a:solidFill>
                          <a:schemeClr val="bg1"/>
                        </a:solidFill>
                        <a:effectLst>
                          <a:outerShdw blurRad="38100" dist="38100" dir="2700000" algn="tl">
                            <a:srgbClr val="FFFFFF"/>
                          </a:outerShdw>
                        </a:effectLst>
                        <a:latin typeface="Arial Black" charset="0"/>
                        <a:ea typeface="Times New Roman" charset="0"/>
                        <a:cs typeface="Times New Roman" charset="0"/>
                      </a:endParaRPr>
                    </a:p>
                  </a:txBody>
                  <a:tcPr horzOverflow="overflow">
                    <a:solidFill>
                      <a:srgbClr val="215DB8"/>
                    </a:solidFill>
                  </a:tcPr>
                </a:tc>
              </a:tr>
              <a:tr h="917366">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it-IT" sz="1200" b="1" i="0" u="none" strike="noStrike" cap="none" normalizeH="0" baseline="0" dirty="0">
                          <a:ln>
                            <a:noFill/>
                          </a:ln>
                          <a:solidFill>
                            <a:schemeClr val="bg1"/>
                          </a:solidFill>
                          <a:effectLst>
                            <a:outerShdw blurRad="38100" dist="38100" dir="2700000" algn="tl">
                              <a:srgbClr val="FFFFFF"/>
                            </a:outerShdw>
                          </a:effectLst>
                        </a:rPr>
                        <a:t>EXTERNAL QUANTITATIVE FLEXIBILITY</a:t>
                      </a:r>
                      <a:endParaRPr kumimoji="0" lang="it-IT" sz="1200" b="1" i="0" u="none" strike="noStrike" cap="none" normalizeH="0" baseline="0" dirty="0">
                        <a:ln>
                          <a:noFill/>
                        </a:ln>
                        <a:solidFill>
                          <a:schemeClr val="bg1"/>
                        </a:solidFill>
                        <a:effectLst>
                          <a:outerShdw blurRad="38100" dist="38100" dir="2700000" algn="tl">
                            <a:srgbClr val="FFFFFF"/>
                          </a:outerShdw>
                        </a:effectLst>
                        <a:latin typeface="Arial Black"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dirty="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r>
              <a:tr h="919040">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it-IT" sz="1200" b="1" i="0" u="none" strike="noStrike" cap="none" normalizeH="0" baseline="0">
                          <a:ln>
                            <a:noFill/>
                          </a:ln>
                          <a:solidFill>
                            <a:schemeClr val="bg1"/>
                          </a:solidFill>
                          <a:effectLst>
                            <a:outerShdw blurRad="38100" dist="38100" dir="2700000" algn="tl">
                              <a:srgbClr val="FFFFFF"/>
                            </a:outerShdw>
                          </a:effectLst>
                        </a:rPr>
                        <a:t>INTERNAL QUANTITATIVE FLEXIBILITY</a:t>
                      </a:r>
                      <a:endParaRPr kumimoji="0" lang="it-IT" sz="1200" b="1" i="0" u="none" strike="noStrike" cap="none" normalizeH="0" baseline="0">
                        <a:ln>
                          <a:noFill/>
                        </a:ln>
                        <a:solidFill>
                          <a:schemeClr val="bg1"/>
                        </a:solidFill>
                        <a:effectLst>
                          <a:outerShdw blurRad="38100" dist="38100" dir="2700000" algn="tl">
                            <a:srgbClr val="FFFFFF"/>
                          </a:outerShdw>
                        </a:effectLst>
                        <a:latin typeface="Arial Black"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dirty="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r>
              <a:tr h="744942">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it-IT" sz="1200" b="1" i="0" u="none" strike="noStrike" cap="none" normalizeH="0" baseline="0">
                          <a:ln>
                            <a:noFill/>
                          </a:ln>
                          <a:solidFill>
                            <a:schemeClr val="bg1"/>
                          </a:solidFill>
                          <a:effectLst>
                            <a:outerShdw blurRad="38100" dist="38100" dir="2700000" algn="tl">
                              <a:srgbClr val="FFFFFF"/>
                            </a:outerShdw>
                          </a:effectLst>
                        </a:rPr>
                        <a:t>FUNCTIONAL FLEXIBILITY</a:t>
                      </a:r>
                      <a:endParaRPr kumimoji="0" lang="it-IT" sz="1200" b="1" i="0" u="none" strike="noStrike" cap="none" normalizeH="0" baseline="0">
                        <a:ln>
                          <a:noFill/>
                        </a:ln>
                        <a:solidFill>
                          <a:schemeClr val="bg1"/>
                        </a:solidFill>
                        <a:effectLst>
                          <a:outerShdw blurRad="38100" dist="38100" dir="2700000" algn="tl">
                            <a:srgbClr val="FFFFFF"/>
                          </a:outerShdw>
                        </a:effectLst>
                        <a:latin typeface="Arial Black"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dirty="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r>
              <a:tr h="917366">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charset="2"/>
                        <a:buNone/>
                        <a:tabLst/>
                      </a:pPr>
                      <a:r>
                        <a:rPr kumimoji="0" lang="it-IT" sz="1200" b="1" i="0" u="none" strike="noStrike" cap="none" normalizeH="0" baseline="0">
                          <a:ln>
                            <a:noFill/>
                          </a:ln>
                          <a:solidFill>
                            <a:schemeClr val="bg1"/>
                          </a:solidFill>
                          <a:effectLst>
                            <a:outerShdw blurRad="38100" dist="38100" dir="2700000" algn="tl">
                              <a:srgbClr val="FFFFFF"/>
                            </a:outerShdw>
                          </a:effectLst>
                        </a:rPr>
                        <a:t>LABOUR COST/WAGE FLEXIBILITY</a:t>
                      </a:r>
                      <a:endParaRPr kumimoji="0" lang="it-IT" sz="1200" b="1" i="0" u="none" strike="noStrike" cap="none" normalizeH="0" baseline="0">
                        <a:ln>
                          <a:noFill/>
                        </a:ln>
                        <a:solidFill>
                          <a:schemeClr val="bg1"/>
                        </a:solidFill>
                        <a:effectLst>
                          <a:outerShdw blurRad="38100" dist="38100" dir="2700000" algn="tl">
                            <a:srgbClr val="FFFFFF"/>
                          </a:outerShdw>
                        </a:effectLst>
                        <a:latin typeface="Arial Black"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dirty="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charset="2"/>
                        <a:buNone/>
                        <a:tabLst/>
                      </a:pPr>
                      <a:endParaRPr kumimoji="0" lang="en-GB" sz="2800" b="1" i="0" u="none" strike="noStrike" cap="none" normalizeH="0" baseline="0" dirty="0">
                        <a:ln>
                          <a:noFill/>
                        </a:ln>
                        <a:solidFill>
                          <a:schemeClr val="bg1"/>
                        </a:solidFill>
                        <a:effectLst>
                          <a:outerShdw blurRad="38100" dist="38100" dir="2700000" algn="tl">
                            <a:srgbClr val="FFFFFF"/>
                          </a:outerShdw>
                        </a:effectLst>
                        <a:latin typeface="Arial" charset="0"/>
                      </a:endParaRPr>
                    </a:p>
                  </a:txBody>
                  <a:tcPr horzOverflow="overflow">
                    <a:solidFill>
                      <a:srgbClr val="215DB8"/>
                    </a:soli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GB" dirty="0" err="1" smtClean="0"/>
              <a:t>Flexicurity</a:t>
            </a:r>
            <a:r>
              <a:rPr lang="en-GB" dirty="0" smtClean="0"/>
              <a:t> framework in the Netherlands</a:t>
            </a:r>
            <a:endParaRPr lang="en-GB" dirty="0"/>
          </a:p>
        </p:txBody>
      </p:sp>
      <p:sp>
        <p:nvSpPr>
          <p:cNvPr id="6" name="Tijdelijke aanduiding voor tekst 5"/>
          <p:cNvSpPr>
            <a:spLocks noGrp="1"/>
          </p:cNvSpPr>
          <p:nvPr>
            <p:ph type="body" idx="1"/>
          </p:nvPr>
        </p:nvSpPr>
        <p:spPr/>
        <p:txBody>
          <a:bodyPr/>
          <a:lstStyle/>
          <a:p>
            <a:r>
              <a:rPr lang="en-GB" dirty="0" smtClean="0"/>
              <a:t>Case study</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32</a:t>
            </a:fld>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el 1"/>
          <p:cNvSpPr>
            <a:spLocks noGrp="1"/>
          </p:cNvSpPr>
          <p:nvPr>
            <p:ph type="title"/>
          </p:nvPr>
        </p:nvSpPr>
        <p:spPr/>
        <p:txBody>
          <a:bodyPr/>
          <a:lstStyle/>
          <a:p>
            <a:r>
              <a:rPr lang="en-GB" dirty="0" smtClean="0"/>
              <a:t>Previously…</a:t>
            </a:r>
          </a:p>
        </p:txBody>
      </p:sp>
      <p:sp>
        <p:nvSpPr>
          <p:cNvPr id="28675" name="Tijdelijke aanduiding voor inhoud 2"/>
          <p:cNvSpPr>
            <a:spLocks noGrp="1"/>
          </p:cNvSpPr>
          <p:nvPr>
            <p:ph idx="1"/>
          </p:nvPr>
        </p:nvSpPr>
        <p:spPr>
          <a:xfrm>
            <a:off x="304800" y="685800"/>
            <a:ext cx="8659813" cy="3840163"/>
          </a:xfrm>
        </p:spPr>
        <p:txBody>
          <a:bodyPr/>
          <a:lstStyle/>
          <a:p>
            <a:r>
              <a:rPr lang="nl-NL" sz="2400" smtClean="0"/>
              <a:t>Starting point</a:t>
            </a:r>
          </a:p>
          <a:p>
            <a:pPr lvl="1"/>
            <a:r>
              <a:rPr lang="nl-NL" sz="2000" smtClean="0"/>
              <a:t>Dual system of dismissal law for (open-end) employment contracts, “preventive nature”</a:t>
            </a:r>
          </a:p>
          <a:p>
            <a:pPr lvl="2"/>
            <a:r>
              <a:rPr lang="nl-NL" sz="2000" smtClean="0"/>
              <a:t>Before dismissal, employers have to address either:</a:t>
            </a:r>
          </a:p>
          <a:p>
            <a:pPr lvl="3"/>
            <a:r>
              <a:rPr lang="nl-NL" sz="2000" smtClean="0"/>
              <a:t>The public employment service</a:t>
            </a:r>
          </a:p>
          <a:p>
            <a:pPr lvl="3"/>
            <a:r>
              <a:rPr lang="nl-NL" sz="2000" smtClean="0"/>
              <a:t>Or the lower courts</a:t>
            </a:r>
          </a:p>
          <a:p>
            <a:pPr lvl="1"/>
            <a:r>
              <a:rPr lang="nl-NL" sz="2000" smtClean="0"/>
              <a:t>High level of “a-typical workers”:</a:t>
            </a:r>
          </a:p>
          <a:p>
            <a:pPr lvl="2"/>
            <a:r>
              <a:rPr lang="nl-NL" sz="2000" smtClean="0"/>
              <a:t>Workers in temporary employment agencies without contract</a:t>
            </a:r>
          </a:p>
          <a:p>
            <a:pPr lvl="2"/>
            <a:r>
              <a:rPr lang="nl-NL" sz="2000" smtClean="0"/>
              <a:t>“0-hour contracts” and minimal (flexible) contracts</a:t>
            </a:r>
          </a:p>
          <a:p>
            <a:r>
              <a:rPr lang="nl-NL" sz="2400" smtClean="0"/>
              <a:t>Flexicurity debate started in 1995</a:t>
            </a:r>
          </a:p>
          <a:p>
            <a:r>
              <a:rPr lang="nl-NL" sz="2400" smtClean="0"/>
              <a:t>Bi-partite, tri-partite and parlementary deliberations and negotiations</a:t>
            </a:r>
          </a:p>
          <a:p>
            <a:r>
              <a:rPr lang="nl-NL" sz="2400" smtClean="0"/>
              <a:t>Concluded in Law on Flexibility and Security 1999 </a:t>
            </a:r>
            <a:endParaRPr lang="en-GB" sz="2400" smtClean="0"/>
          </a:p>
        </p:txBody>
      </p:sp>
      <p:sp>
        <p:nvSpPr>
          <p:cNvPr id="28676" name="Tijdelijke aanduiding voor dianummer 3"/>
          <p:cNvSpPr>
            <a:spLocks noGrp="1"/>
          </p:cNvSpPr>
          <p:nvPr>
            <p:ph type="sldNum" sz="quarter" idx="10"/>
          </p:nvPr>
        </p:nvSpPr>
        <p:spPr/>
        <p:txBody>
          <a:bodyPr/>
          <a:lstStyle/>
          <a:p>
            <a:fld id="{E3548BB3-F2A9-7143-BB07-6A8E71A2CD1A}" type="slidenum">
              <a:rPr lang="en-GB" smtClean="0"/>
              <a:pPr/>
              <a:t>33</a:t>
            </a:fld>
            <a:endParaRPr lang="en-GB"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el 1"/>
          <p:cNvSpPr>
            <a:spLocks noGrp="1"/>
          </p:cNvSpPr>
          <p:nvPr>
            <p:ph type="title"/>
          </p:nvPr>
        </p:nvSpPr>
        <p:spPr/>
        <p:txBody>
          <a:bodyPr/>
          <a:lstStyle/>
          <a:p>
            <a:r>
              <a:rPr lang="en-GB" smtClean="0"/>
              <a:t>Flexicurity - flexibility measures:</a:t>
            </a:r>
          </a:p>
        </p:txBody>
      </p:sp>
      <p:sp>
        <p:nvSpPr>
          <p:cNvPr id="29699" name="Tijdelijke aanduiding voor inhoud 2"/>
          <p:cNvSpPr>
            <a:spLocks noGrp="1"/>
          </p:cNvSpPr>
          <p:nvPr>
            <p:ph idx="1"/>
          </p:nvPr>
        </p:nvSpPr>
        <p:spPr>
          <a:xfrm>
            <a:off x="304800" y="884238"/>
            <a:ext cx="8659813" cy="3840162"/>
          </a:xfrm>
        </p:spPr>
        <p:txBody>
          <a:bodyPr/>
          <a:lstStyle/>
          <a:p>
            <a:r>
              <a:rPr lang="en-US" sz="2000" smtClean="0"/>
              <a:t>More possibilities for (consecutive) temporary contracts</a:t>
            </a:r>
          </a:p>
          <a:p>
            <a:r>
              <a:rPr lang="en-US" sz="2000" smtClean="0"/>
              <a:t>Maximum length of time for temporary work scrapped</a:t>
            </a:r>
          </a:p>
          <a:p>
            <a:r>
              <a:rPr lang="en-US" sz="2000" smtClean="0"/>
              <a:t>Notice period is set on one month in principle</a:t>
            </a:r>
          </a:p>
          <a:p>
            <a:r>
              <a:rPr lang="en-US" sz="2000" smtClean="0"/>
              <a:t>Shortened and easier dismissal procedures </a:t>
            </a:r>
          </a:p>
          <a:p>
            <a:r>
              <a:rPr lang="en-GB" sz="2000" smtClean="0"/>
              <a:t>Employees have a conditional right to expand/reduce their working hours. </a:t>
            </a:r>
            <a:endParaRPr lang="en-US" sz="2000" smtClean="0"/>
          </a:p>
          <a:p>
            <a:r>
              <a:rPr lang="en-GB" sz="2000" smtClean="0"/>
              <a:t>Facilitations for improved combinations of ‘work and care’. </a:t>
            </a:r>
          </a:p>
          <a:p>
            <a:r>
              <a:rPr lang="en-GB" sz="2000" smtClean="0"/>
              <a:t>More possibilities for employers to make the length of the workdays and workweeks dependent on business activity</a:t>
            </a:r>
          </a:p>
          <a:p>
            <a:r>
              <a:rPr lang="en-GB" sz="2000" smtClean="0"/>
              <a:t>More possibilities for sectors and companies to make tailor made arrangements for contracts and working time, deviating from law standards</a:t>
            </a:r>
            <a:endParaRPr lang="en-US" sz="2000" smtClean="0"/>
          </a:p>
          <a:p>
            <a:endParaRPr lang="en-US" sz="2000" smtClean="0"/>
          </a:p>
        </p:txBody>
      </p:sp>
      <p:sp>
        <p:nvSpPr>
          <p:cNvPr id="29700" name="Tijdelijke aanduiding voor dianummer 3"/>
          <p:cNvSpPr>
            <a:spLocks noGrp="1"/>
          </p:cNvSpPr>
          <p:nvPr>
            <p:ph type="sldNum" sz="quarter" idx="10"/>
          </p:nvPr>
        </p:nvSpPr>
        <p:spPr/>
        <p:txBody>
          <a:bodyPr/>
          <a:lstStyle/>
          <a:p>
            <a:fld id="{BB8D5D97-FF26-4E40-A70A-2A44E03B71B7}" type="slidenum">
              <a:rPr lang="en-GB" smtClean="0"/>
              <a:pPr/>
              <a:t>34</a:t>
            </a:fld>
            <a:endParaRPr lang="en-GB"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r>
              <a:rPr lang="en-GB" dirty="0" err="1" smtClean="0"/>
              <a:t>Flexicurity</a:t>
            </a:r>
            <a:r>
              <a:rPr lang="en-GB" dirty="0" smtClean="0"/>
              <a:t> - security measures:</a:t>
            </a:r>
          </a:p>
        </p:txBody>
      </p:sp>
      <p:sp>
        <p:nvSpPr>
          <p:cNvPr id="31747" name="Tijdelijke aanduiding voor inhoud 2"/>
          <p:cNvSpPr>
            <a:spLocks noGrp="1"/>
          </p:cNvSpPr>
          <p:nvPr>
            <p:ph idx="1"/>
          </p:nvPr>
        </p:nvSpPr>
        <p:spPr>
          <a:xfrm>
            <a:off x="304800" y="838200"/>
            <a:ext cx="8659813" cy="3840163"/>
          </a:xfrm>
        </p:spPr>
        <p:txBody>
          <a:bodyPr/>
          <a:lstStyle/>
          <a:p>
            <a:r>
              <a:rPr lang="en-US" sz="2000" dirty="0" smtClean="0"/>
              <a:t>Strengthening position of “a-typical workers”:</a:t>
            </a:r>
          </a:p>
          <a:p>
            <a:pPr lvl="1"/>
            <a:r>
              <a:rPr lang="en-US" sz="1600" dirty="0" smtClean="0"/>
              <a:t>Assuming existence of an employment contract</a:t>
            </a:r>
          </a:p>
          <a:p>
            <a:pPr lvl="1"/>
            <a:r>
              <a:rPr lang="en-US" sz="1600" dirty="0" smtClean="0"/>
              <a:t>Conditional assumption of agreed working hours</a:t>
            </a:r>
          </a:p>
          <a:p>
            <a:r>
              <a:rPr lang="en-US" sz="2000" dirty="0" smtClean="0"/>
              <a:t>Minimum pay of 3 hours when a worker is called for work</a:t>
            </a:r>
          </a:p>
          <a:p>
            <a:r>
              <a:rPr lang="en-US" sz="2000" dirty="0" smtClean="0"/>
              <a:t>0-hour contracts: employers have to resume paying for non-worked hours after six months</a:t>
            </a:r>
          </a:p>
          <a:p>
            <a:r>
              <a:rPr lang="en-US" sz="2000" dirty="0" smtClean="0"/>
              <a:t>Temp-agency-worker get normal employment contract after the first 26 weeks</a:t>
            </a:r>
          </a:p>
          <a:p>
            <a:r>
              <a:rPr lang="en-US" sz="2000" dirty="0" smtClean="0"/>
              <a:t>Requests to terminate employment contract of occupationally disabled employee must be accompanied by a reintegration plan</a:t>
            </a:r>
          </a:p>
          <a:p>
            <a:endParaRPr lang="en-US" sz="2000" dirty="0" smtClean="0"/>
          </a:p>
          <a:p>
            <a:r>
              <a:rPr lang="en-US" sz="2000" dirty="0" smtClean="0"/>
              <a:t>Collective Bargaining Agreement for workers in temporary work agencies</a:t>
            </a:r>
          </a:p>
        </p:txBody>
      </p:sp>
      <p:sp>
        <p:nvSpPr>
          <p:cNvPr id="31748" name="Tijdelijke aanduiding voor dianummer 3"/>
          <p:cNvSpPr>
            <a:spLocks noGrp="1"/>
          </p:cNvSpPr>
          <p:nvPr>
            <p:ph type="sldNum" sz="quarter" idx="10"/>
          </p:nvPr>
        </p:nvSpPr>
        <p:spPr/>
        <p:txBody>
          <a:bodyPr/>
          <a:lstStyle/>
          <a:p>
            <a:fld id="{EEAFD685-BFB2-F044-9BFA-A804FB3C3CAB}" type="slidenum">
              <a:rPr lang="en-GB" smtClean="0"/>
              <a:pPr/>
              <a:t>35</a:t>
            </a:fld>
            <a:endParaRPr lang="en-GB"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Results Netherlands</a:t>
            </a:r>
          </a:p>
        </p:txBody>
      </p:sp>
      <p:sp>
        <p:nvSpPr>
          <p:cNvPr id="33795" name="Tijdelijke aanduiding voor dianummer 3"/>
          <p:cNvSpPr>
            <a:spLocks noGrp="1"/>
          </p:cNvSpPr>
          <p:nvPr>
            <p:ph type="sldNum" sz="quarter" idx="10"/>
          </p:nvPr>
        </p:nvSpPr>
        <p:spPr/>
        <p:txBody>
          <a:bodyPr/>
          <a:lstStyle/>
          <a:p>
            <a:fld id="{CB4AC25C-B483-2742-8BED-1437DC672BB9}" type="slidenum">
              <a:rPr lang="en-GB" smtClean="0"/>
              <a:pPr/>
              <a:t>36</a:t>
            </a:fld>
            <a:endParaRPr lang="en-GB" smtClean="0"/>
          </a:p>
        </p:txBody>
      </p:sp>
      <p:graphicFrame>
        <p:nvGraphicFramePr>
          <p:cNvPr id="5" name="Grafiek 4"/>
          <p:cNvGraphicFramePr/>
          <p:nvPr/>
        </p:nvGraphicFramePr>
        <p:xfrm>
          <a:off x="0" y="6858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iek 5"/>
          <p:cNvGraphicFramePr/>
          <p:nvPr/>
        </p:nvGraphicFramePr>
        <p:xfrm>
          <a:off x="4572000" y="6858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iek 6"/>
          <p:cNvGraphicFramePr/>
          <p:nvPr/>
        </p:nvGraphicFramePr>
        <p:xfrm>
          <a:off x="0" y="342900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afiek 7"/>
          <p:cNvGraphicFramePr/>
          <p:nvPr/>
        </p:nvGraphicFramePr>
        <p:xfrm>
          <a:off x="4572000" y="3429000"/>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Grafiek 8"/>
          <p:cNvGraphicFramePr/>
          <p:nvPr/>
        </p:nvGraphicFramePr>
        <p:xfrm>
          <a:off x="533400" y="685800"/>
          <a:ext cx="8382000" cy="53340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2000"/>
                                        <p:tgtEl>
                                          <p:spTgt spid="5"/>
                                        </p:tgtEl>
                                      </p:cBhvr>
                                    </p:animEffect>
                                    <p:set>
                                      <p:cBhvr>
                                        <p:cTn id="36" dur="1" fill="hold">
                                          <p:stCondLst>
                                            <p:cond delay="1999"/>
                                          </p:stCondLst>
                                        </p:cTn>
                                        <p:tgtEl>
                                          <p:spTgt spid="5"/>
                                        </p:tgtEl>
                                        <p:attrNameLst>
                                          <p:attrName>style.visibility</p:attrName>
                                        </p:attrNameLst>
                                      </p:cBhvr>
                                      <p:to>
                                        <p:strVal val="hidden"/>
                                      </p:to>
                                    </p:set>
                                  </p:childTnLst>
                                </p:cTn>
                              </p:par>
                            </p:childTnLst>
                          </p:cTn>
                        </p:par>
                        <p:par>
                          <p:cTn id="37" fill="hold">
                            <p:stCondLst>
                              <p:cond delay="2000"/>
                            </p:stCondLst>
                            <p:childTnLst>
                              <p:par>
                                <p:cTn id="38" presetID="10" presetClass="exit" presetSubtype="0" fill="hold" nodeType="afterEffect">
                                  <p:stCondLst>
                                    <p:cond delay="0"/>
                                  </p:stCondLst>
                                  <p:childTnLst>
                                    <p:animEffect transition="out" filter="fade">
                                      <p:cBhvr>
                                        <p:cTn id="39" dur="2000"/>
                                        <p:tgtEl>
                                          <p:spTgt spid="6"/>
                                        </p:tgtEl>
                                      </p:cBhvr>
                                    </p:animEffect>
                                    <p:set>
                                      <p:cBhvr>
                                        <p:cTn id="40" dur="1" fill="hold">
                                          <p:stCondLst>
                                            <p:cond delay="1999"/>
                                          </p:stCondLst>
                                        </p:cTn>
                                        <p:tgtEl>
                                          <p:spTgt spid="6"/>
                                        </p:tgtEl>
                                        <p:attrNameLst>
                                          <p:attrName>style.visibility</p:attrName>
                                        </p:attrNameLst>
                                      </p:cBhvr>
                                      <p:to>
                                        <p:strVal val="hidden"/>
                                      </p:to>
                                    </p:set>
                                  </p:childTnLst>
                                </p:cTn>
                              </p:par>
                            </p:childTnLst>
                          </p:cTn>
                        </p:par>
                        <p:par>
                          <p:cTn id="41" fill="hold">
                            <p:stCondLst>
                              <p:cond delay="4000"/>
                            </p:stCondLst>
                            <p:childTnLst>
                              <p:par>
                                <p:cTn id="42" presetID="10" presetClass="exit" presetSubtype="0" fill="hold" nodeType="afterEffect">
                                  <p:stCondLst>
                                    <p:cond delay="0"/>
                                  </p:stCondLst>
                                  <p:childTnLst>
                                    <p:animEffect transition="out" filter="fade">
                                      <p:cBhvr>
                                        <p:cTn id="43" dur="2000"/>
                                        <p:tgtEl>
                                          <p:spTgt spid="7"/>
                                        </p:tgtEl>
                                      </p:cBhvr>
                                    </p:animEffect>
                                    <p:set>
                                      <p:cBhvr>
                                        <p:cTn id="44" dur="1" fill="hold">
                                          <p:stCondLst>
                                            <p:cond delay="1999"/>
                                          </p:stCondLst>
                                        </p:cTn>
                                        <p:tgtEl>
                                          <p:spTgt spid="7"/>
                                        </p:tgtEl>
                                        <p:attrNameLst>
                                          <p:attrName>style.visibility</p:attrName>
                                        </p:attrNameLst>
                                      </p:cBhvr>
                                      <p:to>
                                        <p:strVal val="hidden"/>
                                      </p:to>
                                    </p:set>
                                  </p:childTnLst>
                                </p:cTn>
                              </p:par>
                            </p:childTnLst>
                          </p:cTn>
                        </p:par>
                        <p:par>
                          <p:cTn id="45" fill="hold">
                            <p:stCondLst>
                              <p:cond delay="6000"/>
                            </p:stCondLst>
                            <p:childTnLst>
                              <p:par>
                                <p:cTn id="46" presetID="10" presetClass="exit" presetSubtype="0" fill="hold" nodeType="afterEffect">
                                  <p:stCondLst>
                                    <p:cond delay="0"/>
                                  </p:stCondLst>
                                  <p:childTnLst>
                                    <p:animEffect transition="out" filter="fade">
                                      <p:cBhvr>
                                        <p:cTn id="47" dur="2000"/>
                                        <p:tgtEl>
                                          <p:spTgt spid="8"/>
                                        </p:tgtEl>
                                      </p:cBhvr>
                                    </p:animEffect>
                                    <p:set>
                                      <p:cBhvr>
                                        <p:cTn id="48" dur="1" fill="hold">
                                          <p:stCondLst>
                                            <p:cond delay="1999"/>
                                          </p:stCondLst>
                                        </p:cTn>
                                        <p:tgtEl>
                                          <p:spTgt spid="8"/>
                                        </p:tgtEl>
                                        <p:attrNameLst>
                                          <p:attrName>style.visibility</p:attrName>
                                        </p:attrNameLst>
                                      </p:cBhvr>
                                      <p:to>
                                        <p:strVal val="hidden"/>
                                      </p:to>
                                    </p:set>
                                  </p:childTnLst>
                                </p:cTn>
                              </p:par>
                            </p:childTnLst>
                          </p:cTn>
                        </p:par>
                        <p:par>
                          <p:cTn id="49" fill="hold">
                            <p:stCondLst>
                              <p:cond delay="8000"/>
                            </p:stCondLst>
                            <p:childTnLst>
                              <p:par>
                                <p:cTn id="50" presetID="17" presetClass="entr" presetSubtype="1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Developments Netherlands</a:t>
            </a:r>
          </a:p>
        </p:txBody>
      </p:sp>
      <p:sp>
        <p:nvSpPr>
          <p:cNvPr id="34819" name="Tijdelijke aanduiding voor dianummer 3"/>
          <p:cNvSpPr>
            <a:spLocks noGrp="1"/>
          </p:cNvSpPr>
          <p:nvPr>
            <p:ph type="sldNum" sz="quarter" idx="10"/>
          </p:nvPr>
        </p:nvSpPr>
        <p:spPr/>
        <p:txBody>
          <a:bodyPr/>
          <a:lstStyle/>
          <a:p>
            <a:fld id="{AF0BD765-0FF6-7246-9760-404095F8CE96}" type="slidenum">
              <a:rPr lang="en-GB" smtClean="0"/>
              <a:pPr/>
              <a:t>37</a:t>
            </a:fld>
            <a:endParaRPr lang="en-GB" smtClean="0"/>
          </a:p>
        </p:txBody>
      </p:sp>
      <p:graphicFrame>
        <p:nvGraphicFramePr>
          <p:cNvPr id="5" name="Grafiek 4"/>
          <p:cNvGraphicFramePr/>
          <p:nvPr/>
        </p:nvGraphicFramePr>
        <p:xfrm>
          <a:off x="4572000" y="8382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iek 5"/>
          <p:cNvGraphicFramePr/>
          <p:nvPr/>
        </p:nvGraphicFramePr>
        <p:xfrm>
          <a:off x="4572000" y="35814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iek 6"/>
          <p:cNvGraphicFramePr/>
          <p:nvPr/>
        </p:nvGraphicFramePr>
        <p:xfrm>
          <a:off x="0" y="3581400"/>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afiek 7"/>
          <p:cNvGraphicFramePr/>
          <p:nvPr/>
        </p:nvGraphicFramePr>
        <p:xfrm>
          <a:off x="0" y="838200"/>
          <a:ext cx="4572000" cy="27432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el 1"/>
          <p:cNvSpPr>
            <a:spLocks noGrp="1"/>
          </p:cNvSpPr>
          <p:nvPr>
            <p:ph type="title"/>
          </p:nvPr>
        </p:nvSpPr>
        <p:spPr/>
        <p:txBody>
          <a:bodyPr/>
          <a:lstStyle/>
          <a:p>
            <a:endParaRPr lang="en-GB"/>
          </a:p>
        </p:txBody>
      </p:sp>
      <p:sp>
        <p:nvSpPr>
          <p:cNvPr id="35843" name="Tijdelijke aanduiding voor dianummer 3"/>
          <p:cNvSpPr>
            <a:spLocks noGrp="1"/>
          </p:cNvSpPr>
          <p:nvPr>
            <p:ph type="sldNum" sz="quarter" idx="10"/>
          </p:nvPr>
        </p:nvSpPr>
        <p:spPr/>
        <p:txBody>
          <a:bodyPr/>
          <a:lstStyle/>
          <a:p>
            <a:fld id="{36F3E86F-F1D9-FB46-9DBE-68F12534C120}" type="slidenum">
              <a:rPr lang="en-GB" smtClean="0"/>
              <a:pPr/>
              <a:t>38</a:t>
            </a:fld>
            <a:endParaRPr lang="en-GB" smtClean="0"/>
          </a:p>
        </p:txBody>
      </p:sp>
      <p:graphicFrame>
        <p:nvGraphicFramePr>
          <p:cNvPr id="6" name="Grafiek 5"/>
          <p:cNvGraphicFramePr/>
          <p:nvPr/>
        </p:nvGraphicFramePr>
        <p:xfrm>
          <a:off x="0" y="20574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fiek 6"/>
          <p:cNvGraphicFramePr/>
          <p:nvPr/>
        </p:nvGraphicFramePr>
        <p:xfrm>
          <a:off x="4572000" y="205740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el 1"/>
          <p:cNvSpPr>
            <a:spLocks noGrp="1"/>
          </p:cNvSpPr>
          <p:nvPr>
            <p:ph type="title"/>
          </p:nvPr>
        </p:nvSpPr>
        <p:spPr/>
        <p:txBody>
          <a:bodyPr/>
          <a:lstStyle/>
          <a:p>
            <a:r>
              <a:rPr lang="en-GB" smtClean="0"/>
              <a:t>International comparison – part time work</a:t>
            </a:r>
          </a:p>
        </p:txBody>
      </p:sp>
      <p:sp>
        <p:nvSpPr>
          <p:cNvPr id="36867" name="Tijdelijke aanduiding voor dianummer 3"/>
          <p:cNvSpPr>
            <a:spLocks noGrp="1"/>
          </p:cNvSpPr>
          <p:nvPr>
            <p:ph type="sldNum" sz="quarter" idx="10"/>
          </p:nvPr>
        </p:nvSpPr>
        <p:spPr/>
        <p:txBody>
          <a:bodyPr/>
          <a:lstStyle/>
          <a:p>
            <a:fld id="{FDFC01E1-99BD-CA47-B266-C85543D2982F}" type="slidenum">
              <a:rPr lang="en-GB" smtClean="0"/>
              <a:pPr/>
              <a:t>39</a:t>
            </a:fld>
            <a:endParaRPr lang="en-GB" smtClean="0"/>
          </a:p>
        </p:txBody>
      </p:sp>
      <p:pic>
        <p:nvPicPr>
          <p:cNvPr id="33796" name="Afbeelding 4"/>
          <p:cNvPicPr>
            <a:picLocks noChangeAspect="1"/>
          </p:cNvPicPr>
          <p:nvPr/>
        </p:nvPicPr>
        <p:blipFill>
          <a:blip r:embed="rId2"/>
          <a:srcRect/>
          <a:stretch>
            <a:fillRect/>
          </a:stretch>
        </p:blipFill>
        <p:spPr bwMode="auto">
          <a:xfrm>
            <a:off x="361950" y="685800"/>
            <a:ext cx="8537575" cy="556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ppt_w</p:attrName>
                                        </p:attrNameLst>
                                      </p:cBhvr>
                                      <p:tavLst>
                                        <p:tav tm="0">
                                          <p:val>
                                            <p:fltVal val="0"/>
                                          </p:val>
                                        </p:tav>
                                        <p:tav tm="100000">
                                          <p:val>
                                            <p:strVal val="#ppt_w"/>
                                          </p:val>
                                        </p:tav>
                                      </p:tavLst>
                                    </p:anim>
                                    <p:anim calcmode="lin" valueType="num">
                                      <p:cBhvr>
                                        <p:cTn id="8" dur="500" fill="hold"/>
                                        <p:tgtEl>
                                          <p:spTgt spid="337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533400" y="152400"/>
            <a:ext cx="8382000" cy="990600"/>
          </a:xfrm>
        </p:spPr>
        <p:txBody>
          <a:bodyPr/>
          <a:lstStyle/>
          <a:p>
            <a:r>
              <a:rPr lang="en-GB" dirty="0" smtClean="0"/>
              <a:t>Initial concept and basis social security continental Western-Europe 1950-1980</a:t>
            </a:r>
            <a:endParaRPr lang="en-GB" dirty="0"/>
          </a:p>
        </p:txBody>
      </p:sp>
      <p:sp>
        <p:nvSpPr>
          <p:cNvPr id="3" name="Tijdelijke aanduiding voor inhoud 2"/>
          <p:cNvSpPr>
            <a:spLocks noGrp="1"/>
          </p:cNvSpPr>
          <p:nvPr>
            <p:ph idx="1"/>
          </p:nvPr>
        </p:nvSpPr>
        <p:spPr/>
        <p:txBody>
          <a:bodyPr/>
          <a:lstStyle/>
          <a:p>
            <a:r>
              <a:rPr lang="en-GB" sz="2400" dirty="0" smtClean="0"/>
              <a:t>Mostly based on (non-extended) family with one breadwinner</a:t>
            </a:r>
          </a:p>
          <a:p>
            <a:r>
              <a:rPr lang="en-GB" sz="2400" dirty="0" smtClean="0"/>
              <a:t>Tendency to cover “each risk” – limited personal risk</a:t>
            </a:r>
          </a:p>
          <a:p>
            <a:r>
              <a:rPr lang="en-GB" sz="2400" dirty="0" smtClean="0"/>
              <a:t>Open-end arrangements: cradle to grave</a:t>
            </a:r>
          </a:p>
          <a:p>
            <a:r>
              <a:rPr lang="en-GB" sz="2400" dirty="0" smtClean="0"/>
              <a:t>Wage related</a:t>
            </a:r>
          </a:p>
          <a:p>
            <a:r>
              <a:rPr lang="en-GB" sz="2400" dirty="0" smtClean="0"/>
              <a:t>Division between general social security and employee insurances</a:t>
            </a:r>
          </a:p>
          <a:p>
            <a:r>
              <a:rPr lang="en-GB" sz="2400" dirty="0" smtClean="0"/>
              <a:t>Sharp division responsibilities employer – Social Security Institution</a:t>
            </a:r>
          </a:p>
          <a:p>
            <a:r>
              <a:rPr lang="en-GB" sz="2400" dirty="0" smtClean="0"/>
              <a:t>Mostly financed by contributions employer – employee</a:t>
            </a:r>
          </a:p>
          <a:p>
            <a:pPr>
              <a:buNone/>
            </a:pPr>
            <a:endParaRPr lang="en-GB" sz="2400" dirty="0" smtClean="0"/>
          </a:p>
          <a:p>
            <a:endParaRPr lang="en-GB" sz="2400"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4</a:t>
            </a:fld>
            <a:endParaRPr lang="en-GB"/>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el 1"/>
          <p:cNvSpPr>
            <a:spLocks noGrp="1"/>
          </p:cNvSpPr>
          <p:nvPr>
            <p:ph type="title"/>
          </p:nvPr>
        </p:nvSpPr>
        <p:spPr/>
        <p:txBody>
          <a:bodyPr/>
          <a:lstStyle/>
          <a:p>
            <a:r>
              <a:rPr lang="en-GB" smtClean="0"/>
              <a:t>International comparison – temporary contracts</a:t>
            </a:r>
          </a:p>
        </p:txBody>
      </p:sp>
      <p:sp>
        <p:nvSpPr>
          <p:cNvPr id="37891" name="Tijdelijke aanduiding voor dianummer 3"/>
          <p:cNvSpPr>
            <a:spLocks noGrp="1"/>
          </p:cNvSpPr>
          <p:nvPr>
            <p:ph type="sldNum" sz="quarter" idx="10"/>
          </p:nvPr>
        </p:nvSpPr>
        <p:spPr/>
        <p:txBody>
          <a:bodyPr/>
          <a:lstStyle/>
          <a:p>
            <a:fld id="{E13C9F1D-6D7E-4842-A3D2-675A08E4279C}" type="slidenum">
              <a:rPr lang="en-GB" smtClean="0"/>
              <a:pPr/>
              <a:t>40</a:t>
            </a:fld>
            <a:endParaRPr lang="en-GB" smtClean="0"/>
          </a:p>
        </p:txBody>
      </p:sp>
      <p:pic>
        <p:nvPicPr>
          <p:cNvPr id="34820" name="Afbeelding 4"/>
          <p:cNvPicPr>
            <a:picLocks noChangeAspect="1"/>
          </p:cNvPicPr>
          <p:nvPr/>
        </p:nvPicPr>
        <p:blipFill>
          <a:blip r:embed="rId2"/>
          <a:srcRect/>
          <a:stretch>
            <a:fillRect/>
          </a:stretch>
        </p:blipFill>
        <p:spPr bwMode="auto">
          <a:xfrm>
            <a:off x="533400" y="685800"/>
            <a:ext cx="8285163" cy="548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ppt_w</p:attrName>
                                        </p:attrNameLst>
                                      </p:cBhvr>
                                      <p:tavLst>
                                        <p:tav tm="0">
                                          <p:val>
                                            <p:fltVal val="0"/>
                                          </p:val>
                                        </p:tav>
                                        <p:tav tm="100000">
                                          <p:val>
                                            <p:strVal val="#ppt_w"/>
                                          </p:val>
                                        </p:tav>
                                      </p:tavLst>
                                    </p:anim>
                                    <p:anim calcmode="lin" valueType="num">
                                      <p:cBhvr>
                                        <p:cTn id="8" dur="500" fill="hold"/>
                                        <p:tgtEl>
                                          <p:spTgt spid="348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el 1"/>
          <p:cNvSpPr>
            <a:spLocks noGrp="1"/>
          </p:cNvSpPr>
          <p:nvPr>
            <p:ph type="title"/>
          </p:nvPr>
        </p:nvSpPr>
        <p:spPr/>
        <p:txBody>
          <a:bodyPr/>
          <a:lstStyle/>
          <a:p>
            <a:r>
              <a:rPr lang="en-GB" sz="2400" smtClean="0"/>
              <a:t>International comparison: market penetration temp agencies</a:t>
            </a:r>
          </a:p>
        </p:txBody>
      </p:sp>
      <p:sp>
        <p:nvSpPr>
          <p:cNvPr id="38915" name="Tijdelijke aanduiding voor dianummer 3"/>
          <p:cNvSpPr>
            <a:spLocks noGrp="1"/>
          </p:cNvSpPr>
          <p:nvPr>
            <p:ph type="sldNum" sz="quarter" idx="10"/>
          </p:nvPr>
        </p:nvSpPr>
        <p:spPr/>
        <p:txBody>
          <a:bodyPr/>
          <a:lstStyle/>
          <a:p>
            <a:fld id="{68DBC84A-D927-A748-9670-C1584B8C8C55}" type="slidenum">
              <a:rPr lang="en-GB" smtClean="0"/>
              <a:pPr/>
              <a:t>41</a:t>
            </a:fld>
            <a:endParaRPr lang="en-GB" smtClean="0"/>
          </a:p>
        </p:txBody>
      </p:sp>
      <p:pic>
        <p:nvPicPr>
          <p:cNvPr id="35844" name="Afbeelding 4"/>
          <p:cNvPicPr>
            <a:picLocks noChangeAspect="1"/>
          </p:cNvPicPr>
          <p:nvPr/>
        </p:nvPicPr>
        <p:blipFill>
          <a:blip r:embed="rId2"/>
          <a:srcRect/>
          <a:stretch>
            <a:fillRect/>
          </a:stretch>
        </p:blipFill>
        <p:spPr bwMode="auto">
          <a:xfrm>
            <a:off x="427038" y="762000"/>
            <a:ext cx="8526462" cy="5486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ppt_w</p:attrName>
                                        </p:attrNameLst>
                                      </p:cBhvr>
                                      <p:tavLst>
                                        <p:tav tm="0">
                                          <p:val>
                                            <p:fltVal val="0"/>
                                          </p:val>
                                        </p:tav>
                                        <p:tav tm="100000">
                                          <p:val>
                                            <p:strVal val="#ppt_w"/>
                                          </p:val>
                                        </p:tav>
                                      </p:tavLst>
                                    </p:anim>
                                    <p:anim calcmode="lin" valueType="num">
                                      <p:cBhvr>
                                        <p:cTn id="8" dur="500" fill="hold"/>
                                        <p:tgtEl>
                                          <p:spTgt spid="3584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en-GB" sz="2800" smtClean="0"/>
              <a:t>International comparison: number of temp agencies</a:t>
            </a:r>
          </a:p>
        </p:txBody>
      </p:sp>
      <p:sp>
        <p:nvSpPr>
          <p:cNvPr id="39939" name="Tijdelijke aanduiding voor dianummer 3"/>
          <p:cNvSpPr>
            <a:spLocks noGrp="1"/>
          </p:cNvSpPr>
          <p:nvPr>
            <p:ph type="sldNum" sz="quarter" idx="10"/>
          </p:nvPr>
        </p:nvSpPr>
        <p:spPr/>
        <p:txBody>
          <a:bodyPr/>
          <a:lstStyle/>
          <a:p>
            <a:fld id="{47B69E56-EF9D-9C44-899D-C431123FCCF0}" type="slidenum">
              <a:rPr lang="en-GB" smtClean="0"/>
              <a:pPr/>
              <a:t>42</a:t>
            </a:fld>
            <a:endParaRPr lang="en-GB" smtClean="0"/>
          </a:p>
        </p:txBody>
      </p:sp>
      <p:pic>
        <p:nvPicPr>
          <p:cNvPr id="36868" name="Afbeelding 4"/>
          <p:cNvPicPr>
            <a:picLocks noChangeAspect="1"/>
          </p:cNvPicPr>
          <p:nvPr/>
        </p:nvPicPr>
        <p:blipFill>
          <a:blip r:embed="rId2"/>
          <a:srcRect/>
          <a:stretch>
            <a:fillRect/>
          </a:stretch>
        </p:blipFill>
        <p:spPr bwMode="auto">
          <a:xfrm>
            <a:off x="531813" y="609600"/>
            <a:ext cx="8231187" cy="5743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ppt_w</p:attrName>
                                        </p:attrNameLst>
                                      </p:cBhvr>
                                      <p:tavLst>
                                        <p:tav tm="0">
                                          <p:val>
                                            <p:fltVal val="0"/>
                                          </p:val>
                                        </p:tav>
                                        <p:tav tm="100000">
                                          <p:val>
                                            <p:strVal val="#ppt_w"/>
                                          </p:val>
                                        </p:tav>
                                      </p:tavLst>
                                    </p:anim>
                                    <p:anim calcmode="lin" valueType="num">
                                      <p:cBhvr>
                                        <p:cTn id="8" dur="500" fill="hold"/>
                                        <p:tgtEl>
                                          <p:spTgt spid="3686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el 1"/>
          <p:cNvSpPr>
            <a:spLocks noGrp="1"/>
          </p:cNvSpPr>
          <p:nvPr>
            <p:ph type="title"/>
          </p:nvPr>
        </p:nvSpPr>
        <p:spPr/>
        <p:txBody>
          <a:bodyPr/>
          <a:lstStyle/>
          <a:p>
            <a:r>
              <a:rPr lang="en-GB" sz="2800" smtClean="0"/>
              <a:t>International comparison: Flexicurity arrangements</a:t>
            </a:r>
          </a:p>
        </p:txBody>
      </p:sp>
      <p:sp>
        <p:nvSpPr>
          <p:cNvPr id="40963" name="Tijdelijke aanduiding voor dianummer 3"/>
          <p:cNvSpPr>
            <a:spLocks noGrp="1"/>
          </p:cNvSpPr>
          <p:nvPr>
            <p:ph type="sldNum" sz="quarter" idx="10"/>
          </p:nvPr>
        </p:nvSpPr>
        <p:spPr/>
        <p:txBody>
          <a:bodyPr/>
          <a:lstStyle/>
          <a:p>
            <a:fld id="{0E327421-5844-9D48-B201-ECA8D638919D}" type="slidenum">
              <a:rPr lang="en-GB" smtClean="0"/>
              <a:pPr/>
              <a:t>43</a:t>
            </a:fld>
            <a:endParaRPr lang="en-GB" smtClean="0"/>
          </a:p>
        </p:txBody>
      </p:sp>
      <p:sp>
        <p:nvSpPr>
          <p:cNvPr id="40964" name="Text Box 17"/>
          <p:cNvSpPr txBox="1">
            <a:spLocks noChangeArrowheads="1"/>
          </p:cNvSpPr>
          <p:nvPr/>
        </p:nvSpPr>
        <p:spPr bwMode="auto">
          <a:xfrm>
            <a:off x="3505200" y="1143000"/>
            <a:ext cx="1173163" cy="457200"/>
          </a:xfrm>
          <a:prstGeom prst="rect">
            <a:avLst/>
          </a:prstGeom>
          <a:noFill/>
          <a:ln w="9525">
            <a:noFill/>
            <a:miter lim="800000"/>
            <a:headEnd/>
            <a:tailEnd/>
          </a:ln>
        </p:spPr>
        <p:txBody>
          <a:bodyPr>
            <a:prstTxWarp prst="textNoShape">
              <a:avLst/>
            </a:prstTxWarp>
          </a:bodyPr>
          <a:lstStyle/>
          <a:p>
            <a:r>
              <a:rPr lang="fi-FI" sz="1600" b="1"/>
              <a:t>Security</a:t>
            </a:r>
          </a:p>
          <a:p>
            <a:r>
              <a:rPr lang="fi-FI" sz="1600"/>
              <a:t>    </a:t>
            </a:r>
            <a:r>
              <a:rPr lang="fi-FI" sz="1600" b="1"/>
              <a:t>+</a:t>
            </a:r>
          </a:p>
          <a:p>
            <a:endParaRPr lang="fi-FI" sz="1600"/>
          </a:p>
        </p:txBody>
      </p:sp>
      <p:sp>
        <p:nvSpPr>
          <p:cNvPr id="40965" name="Tekstvak 20"/>
          <p:cNvSpPr txBox="1">
            <a:spLocks noChangeArrowheads="1"/>
          </p:cNvSpPr>
          <p:nvPr/>
        </p:nvSpPr>
        <p:spPr bwMode="auto">
          <a:xfrm>
            <a:off x="6477000" y="5791200"/>
            <a:ext cx="2057400" cy="276225"/>
          </a:xfrm>
          <a:prstGeom prst="rect">
            <a:avLst/>
          </a:prstGeom>
          <a:noFill/>
          <a:ln w="9525">
            <a:noFill/>
            <a:miter lim="800000"/>
            <a:headEnd/>
            <a:tailEnd/>
          </a:ln>
        </p:spPr>
        <p:txBody>
          <a:bodyPr>
            <a:prstTxWarp prst="textNoShape">
              <a:avLst/>
            </a:prstTxWarp>
            <a:spAutoFit/>
          </a:bodyPr>
          <a:lstStyle/>
          <a:p>
            <a:r>
              <a:rPr lang="en-GB" sz="1200"/>
              <a:t>Source: IP Flexum 2006</a:t>
            </a:r>
          </a:p>
        </p:txBody>
      </p:sp>
      <p:grpSp>
        <p:nvGrpSpPr>
          <p:cNvPr id="2" name="Groeperen 19"/>
          <p:cNvGrpSpPr>
            <a:grpSpLocks/>
          </p:cNvGrpSpPr>
          <p:nvPr/>
        </p:nvGrpSpPr>
        <p:grpSpPr bwMode="auto">
          <a:xfrm>
            <a:off x="539750" y="1143000"/>
            <a:ext cx="8208963" cy="5089525"/>
            <a:chOff x="539750" y="1143000"/>
            <a:chExt cx="8208963" cy="5089525"/>
          </a:xfrm>
        </p:grpSpPr>
        <p:grpSp>
          <p:nvGrpSpPr>
            <p:cNvPr id="3" name="Groeperen 6"/>
            <p:cNvGrpSpPr>
              <a:grpSpLocks/>
            </p:cNvGrpSpPr>
            <p:nvPr/>
          </p:nvGrpSpPr>
          <p:grpSpPr bwMode="auto">
            <a:xfrm>
              <a:off x="539750" y="1143000"/>
              <a:ext cx="8208963" cy="5089525"/>
              <a:chOff x="539750" y="1412875"/>
              <a:chExt cx="8208963" cy="5089525"/>
            </a:xfrm>
          </p:grpSpPr>
          <p:sp>
            <p:nvSpPr>
              <p:cNvPr id="40969" name="AutoShape 4"/>
              <p:cNvSpPr>
                <a:spLocks noChangeAspect="1" noChangeArrowheads="1"/>
              </p:cNvSpPr>
              <p:nvPr/>
            </p:nvSpPr>
            <p:spPr bwMode="auto">
              <a:xfrm>
                <a:off x="539750" y="1412875"/>
                <a:ext cx="8208963" cy="5089525"/>
              </a:xfrm>
              <a:prstGeom prst="rect">
                <a:avLst/>
              </a:prstGeom>
              <a:noFill/>
              <a:ln w="9525">
                <a:noFill/>
                <a:miter lim="800000"/>
                <a:headEnd/>
                <a:tailEnd/>
              </a:ln>
            </p:spPr>
            <p:txBody>
              <a:bodyPr>
                <a:prstTxWarp prst="textNoShape">
                  <a:avLst/>
                </a:prstTxWarp>
              </a:bodyPr>
              <a:lstStyle/>
              <a:p>
                <a:endParaRPr lang="en-GB"/>
              </a:p>
            </p:txBody>
          </p:sp>
          <p:sp>
            <p:nvSpPr>
              <p:cNvPr id="40970" name="Line 5"/>
              <p:cNvSpPr>
                <a:spLocks noChangeShapeType="1"/>
              </p:cNvSpPr>
              <p:nvPr/>
            </p:nvSpPr>
            <p:spPr bwMode="auto">
              <a:xfrm>
                <a:off x="4102130" y="1905410"/>
                <a:ext cx="1721" cy="3940277"/>
              </a:xfrm>
              <a:prstGeom prst="line">
                <a:avLst/>
              </a:prstGeom>
              <a:noFill/>
              <a:ln w="9525">
                <a:solidFill>
                  <a:srgbClr val="000000"/>
                </a:solidFill>
                <a:round/>
                <a:headEnd/>
                <a:tailEnd/>
              </a:ln>
            </p:spPr>
            <p:txBody>
              <a:bodyPr>
                <a:prstTxWarp prst="textNoShape">
                  <a:avLst/>
                </a:prstTxWarp>
              </a:bodyPr>
              <a:lstStyle/>
              <a:p>
                <a:endParaRPr lang="en-GB"/>
              </a:p>
            </p:txBody>
          </p:sp>
          <p:sp>
            <p:nvSpPr>
              <p:cNvPr id="40971" name="Line 6"/>
              <p:cNvSpPr>
                <a:spLocks noChangeShapeType="1"/>
              </p:cNvSpPr>
              <p:nvPr/>
            </p:nvSpPr>
            <p:spPr bwMode="auto">
              <a:xfrm>
                <a:off x="1778839" y="3875548"/>
                <a:ext cx="4646583" cy="912"/>
              </a:xfrm>
              <a:prstGeom prst="line">
                <a:avLst/>
              </a:prstGeom>
              <a:noFill/>
              <a:ln w="9525">
                <a:solidFill>
                  <a:srgbClr val="000000"/>
                </a:solidFill>
                <a:round/>
                <a:headEnd/>
                <a:tailEnd/>
              </a:ln>
            </p:spPr>
            <p:txBody>
              <a:bodyPr>
                <a:prstTxWarp prst="textNoShape">
                  <a:avLst/>
                </a:prstTxWarp>
              </a:bodyPr>
              <a:lstStyle/>
              <a:p>
                <a:endParaRPr lang="en-GB"/>
              </a:p>
            </p:txBody>
          </p:sp>
          <p:sp>
            <p:nvSpPr>
              <p:cNvPr id="40972" name="Text Box 7"/>
              <p:cNvSpPr txBox="1">
                <a:spLocks noChangeArrowheads="1"/>
              </p:cNvSpPr>
              <p:nvPr/>
            </p:nvSpPr>
            <p:spPr bwMode="auto">
              <a:xfrm>
                <a:off x="3947244" y="6009865"/>
                <a:ext cx="619544" cy="492535"/>
              </a:xfrm>
              <a:prstGeom prst="rect">
                <a:avLst/>
              </a:prstGeom>
              <a:noFill/>
              <a:ln w="9525">
                <a:noFill/>
                <a:miter lim="800000"/>
                <a:headEnd/>
                <a:tailEnd/>
              </a:ln>
            </p:spPr>
            <p:txBody>
              <a:bodyPr>
                <a:prstTxWarp prst="textNoShape">
                  <a:avLst/>
                </a:prstTxWarp>
              </a:bodyPr>
              <a:lstStyle/>
              <a:p>
                <a:r>
                  <a:rPr lang="fi-FI" sz="1200" b="1"/>
                  <a:t> </a:t>
                </a:r>
                <a:r>
                  <a:rPr lang="fi-FI" sz="1600" b="1"/>
                  <a:t>-</a:t>
                </a:r>
              </a:p>
            </p:txBody>
          </p:sp>
          <p:sp>
            <p:nvSpPr>
              <p:cNvPr id="40973" name="Text Box 8"/>
              <p:cNvSpPr txBox="1">
                <a:spLocks noChangeArrowheads="1"/>
              </p:cNvSpPr>
              <p:nvPr/>
            </p:nvSpPr>
            <p:spPr bwMode="auto">
              <a:xfrm>
                <a:off x="6735194" y="3547192"/>
                <a:ext cx="413030" cy="492535"/>
              </a:xfrm>
              <a:prstGeom prst="rect">
                <a:avLst/>
              </a:prstGeom>
              <a:noFill/>
              <a:ln w="9525">
                <a:noFill/>
                <a:miter lim="800000"/>
                <a:headEnd/>
                <a:tailEnd/>
              </a:ln>
            </p:spPr>
            <p:txBody>
              <a:bodyPr>
                <a:prstTxWarp prst="textNoShape">
                  <a:avLst/>
                </a:prstTxWarp>
              </a:bodyPr>
              <a:lstStyle/>
              <a:p>
                <a:r>
                  <a:rPr lang="fi-FI" sz="1600" b="1"/>
                  <a:t>+</a:t>
                </a:r>
              </a:p>
            </p:txBody>
          </p:sp>
          <p:sp>
            <p:nvSpPr>
              <p:cNvPr id="40974" name="Text Box 9"/>
              <p:cNvSpPr txBox="1">
                <a:spLocks noChangeArrowheads="1"/>
              </p:cNvSpPr>
              <p:nvPr/>
            </p:nvSpPr>
            <p:spPr bwMode="auto">
              <a:xfrm>
                <a:off x="539750" y="3542631"/>
                <a:ext cx="1393975" cy="492535"/>
              </a:xfrm>
              <a:prstGeom prst="rect">
                <a:avLst/>
              </a:prstGeom>
              <a:noFill/>
              <a:ln w="9525">
                <a:noFill/>
                <a:miter lim="800000"/>
                <a:headEnd/>
                <a:tailEnd/>
              </a:ln>
            </p:spPr>
            <p:txBody>
              <a:bodyPr>
                <a:prstTxWarp prst="textNoShape">
                  <a:avLst/>
                </a:prstTxWarp>
              </a:bodyPr>
              <a:lstStyle/>
              <a:p>
                <a:r>
                  <a:rPr lang="fi-FI" sz="1600" b="1"/>
                  <a:t>Flexibility -</a:t>
                </a:r>
                <a:endParaRPr lang="fi-FI" sz="1600"/>
              </a:p>
            </p:txBody>
          </p:sp>
          <p:sp>
            <p:nvSpPr>
              <p:cNvPr id="40975" name="Oval 11"/>
              <p:cNvSpPr>
                <a:spLocks noChangeArrowheads="1"/>
              </p:cNvSpPr>
              <p:nvPr/>
            </p:nvSpPr>
            <p:spPr bwMode="auto">
              <a:xfrm>
                <a:off x="3048000" y="5024796"/>
                <a:ext cx="1084203" cy="656713"/>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Italy</a:t>
                </a:r>
              </a:p>
            </p:txBody>
          </p:sp>
          <p:sp>
            <p:nvSpPr>
              <p:cNvPr id="40976" name="Oval 12"/>
              <p:cNvSpPr>
                <a:spLocks noChangeArrowheads="1"/>
              </p:cNvSpPr>
              <p:nvPr/>
            </p:nvSpPr>
            <p:spPr bwMode="auto">
              <a:xfrm>
                <a:off x="2819400" y="1963584"/>
                <a:ext cx="1393975" cy="820891"/>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Belgium</a:t>
                </a:r>
              </a:p>
            </p:txBody>
          </p:sp>
          <p:sp>
            <p:nvSpPr>
              <p:cNvPr id="40977" name="Oval 13"/>
              <p:cNvSpPr>
                <a:spLocks noChangeArrowheads="1"/>
              </p:cNvSpPr>
              <p:nvPr/>
            </p:nvSpPr>
            <p:spPr bwMode="auto">
              <a:xfrm>
                <a:off x="4721675" y="2356362"/>
                <a:ext cx="1239089" cy="656713"/>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Finland</a:t>
                </a:r>
              </a:p>
            </p:txBody>
          </p:sp>
          <p:sp>
            <p:nvSpPr>
              <p:cNvPr id="40978" name="Oval 14"/>
              <p:cNvSpPr>
                <a:spLocks noChangeArrowheads="1"/>
              </p:cNvSpPr>
              <p:nvPr/>
            </p:nvSpPr>
            <p:spPr bwMode="auto">
              <a:xfrm>
                <a:off x="2590800" y="2420784"/>
                <a:ext cx="1518789" cy="820891"/>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Germany</a:t>
                </a:r>
              </a:p>
            </p:txBody>
          </p:sp>
          <p:sp>
            <p:nvSpPr>
              <p:cNvPr id="40979" name="Oval 15"/>
              <p:cNvSpPr>
                <a:spLocks noChangeArrowheads="1"/>
              </p:cNvSpPr>
              <p:nvPr/>
            </p:nvSpPr>
            <p:spPr bwMode="auto">
              <a:xfrm>
                <a:off x="4257016" y="4039727"/>
                <a:ext cx="1084203" cy="656713"/>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Spain</a:t>
                </a:r>
              </a:p>
            </p:txBody>
          </p:sp>
          <p:sp>
            <p:nvSpPr>
              <p:cNvPr id="40980" name="Oval 16"/>
              <p:cNvSpPr>
                <a:spLocks noChangeArrowheads="1"/>
              </p:cNvSpPr>
              <p:nvPr/>
            </p:nvSpPr>
            <p:spPr bwMode="auto">
              <a:xfrm>
                <a:off x="4800600" y="1975362"/>
                <a:ext cx="1836498" cy="656713"/>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Netherlands</a:t>
                </a:r>
              </a:p>
            </p:txBody>
          </p:sp>
        </p:grpSp>
        <p:sp>
          <p:nvSpPr>
            <p:cNvPr id="40968" name="Oval 16"/>
            <p:cNvSpPr>
              <a:spLocks noChangeArrowheads="1"/>
            </p:cNvSpPr>
            <p:nvPr/>
          </p:nvSpPr>
          <p:spPr bwMode="auto">
            <a:xfrm>
              <a:off x="4495800" y="1476887"/>
              <a:ext cx="1836498" cy="656713"/>
            </a:xfrm>
            <a:prstGeom prst="ellipse">
              <a:avLst/>
            </a:prstGeom>
            <a:solidFill>
              <a:srgbClr val="FFFFFF">
                <a:alpha val="0"/>
              </a:srgbClr>
            </a:solidFill>
            <a:ln w="9525">
              <a:solidFill>
                <a:srgbClr val="000000"/>
              </a:solidFill>
              <a:round/>
              <a:headEnd/>
              <a:tailEnd/>
            </a:ln>
          </p:spPr>
          <p:txBody>
            <a:bodyPr>
              <a:prstTxWarp prst="textNoShape">
                <a:avLst/>
              </a:prstTxWarp>
            </a:bodyPr>
            <a:lstStyle/>
            <a:p>
              <a:r>
                <a:rPr lang="fi-FI" sz="1400" b="1"/>
                <a:t>Denmark</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el 1"/>
          <p:cNvSpPr>
            <a:spLocks noGrp="1"/>
          </p:cNvSpPr>
          <p:nvPr>
            <p:ph type="title"/>
          </p:nvPr>
        </p:nvSpPr>
        <p:spPr/>
        <p:txBody>
          <a:bodyPr/>
          <a:lstStyle/>
          <a:p>
            <a:r>
              <a:rPr lang="en-GB" smtClean="0"/>
              <a:t>Group assignment</a:t>
            </a:r>
          </a:p>
        </p:txBody>
      </p:sp>
      <p:sp>
        <p:nvSpPr>
          <p:cNvPr id="41987" name="Tijdelijke aanduiding voor inhoud 2"/>
          <p:cNvSpPr>
            <a:spLocks noGrp="1"/>
          </p:cNvSpPr>
          <p:nvPr>
            <p:ph idx="1"/>
          </p:nvPr>
        </p:nvSpPr>
        <p:spPr>
          <a:xfrm>
            <a:off x="304800" y="762000"/>
            <a:ext cx="8659813" cy="3840162"/>
          </a:xfrm>
        </p:spPr>
        <p:txBody>
          <a:bodyPr/>
          <a:lstStyle/>
          <a:p>
            <a:r>
              <a:rPr lang="en-GB" dirty="0" smtClean="0"/>
              <a:t>How does Turkey score in a flexibility &amp; </a:t>
            </a:r>
            <a:r>
              <a:rPr lang="en-GB" dirty="0" err="1" smtClean="0"/>
              <a:t>flexicurity</a:t>
            </a:r>
            <a:r>
              <a:rPr lang="en-GB" dirty="0" smtClean="0"/>
              <a:t> framework</a:t>
            </a:r>
          </a:p>
          <a:p>
            <a:r>
              <a:rPr lang="en-GB" dirty="0" smtClean="0"/>
              <a:t>Could more flexibility and </a:t>
            </a:r>
            <a:r>
              <a:rPr lang="en-GB" dirty="0" err="1" smtClean="0"/>
              <a:t>flexicurity</a:t>
            </a:r>
            <a:r>
              <a:rPr lang="en-GB" dirty="0" smtClean="0"/>
              <a:t> help in making Turkey’s labour force more competitive?</a:t>
            </a:r>
          </a:p>
          <a:p>
            <a:r>
              <a:rPr lang="en-GB" dirty="0" smtClean="0"/>
              <a:t>Can it reduce unregistered employment?</a:t>
            </a:r>
          </a:p>
          <a:p>
            <a:r>
              <a:rPr lang="en-GB" dirty="0" smtClean="0"/>
              <a:t>Do you see opportunities? Where?</a:t>
            </a:r>
          </a:p>
          <a:p>
            <a:r>
              <a:rPr lang="en-GB" dirty="0" smtClean="0"/>
              <a:t>What is essential?</a:t>
            </a:r>
          </a:p>
          <a:p>
            <a:pPr>
              <a:buFont typeface="Wingdings" charset="2"/>
              <a:buNone/>
            </a:pPr>
            <a:endParaRPr lang="en-GB" dirty="0" smtClean="0"/>
          </a:p>
          <a:p>
            <a:r>
              <a:rPr lang="en-GB" dirty="0" smtClean="0"/>
              <a:t>30 minutes group discussion</a:t>
            </a:r>
          </a:p>
          <a:p>
            <a:r>
              <a:rPr lang="en-GB" dirty="0" smtClean="0"/>
              <a:t>5 minutes prepare report</a:t>
            </a:r>
          </a:p>
          <a:p>
            <a:r>
              <a:rPr lang="en-GB" dirty="0" smtClean="0"/>
              <a:t>5 minutes presentation</a:t>
            </a:r>
          </a:p>
        </p:txBody>
      </p:sp>
      <p:sp>
        <p:nvSpPr>
          <p:cNvPr id="41988" name="Tijdelijke aanduiding voor dianummer 3"/>
          <p:cNvSpPr>
            <a:spLocks noGrp="1"/>
          </p:cNvSpPr>
          <p:nvPr>
            <p:ph type="sldNum" sz="quarter" idx="10"/>
          </p:nvPr>
        </p:nvSpPr>
        <p:spPr/>
        <p:txBody>
          <a:bodyPr/>
          <a:lstStyle/>
          <a:p>
            <a:fld id="{6EFF7D41-1DD1-A544-B443-110B91F00BDA}" type="slidenum">
              <a:rPr lang="en-GB" smtClean="0"/>
              <a:pPr/>
              <a:t>44</a:t>
            </a:fld>
            <a:endParaRPr lang="en-GB"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Expenditures social security 1960 (%GDP)</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5</a:t>
            </a:fld>
            <a:endParaRPr lang="en-GB"/>
          </a:p>
        </p:txBody>
      </p:sp>
      <p:graphicFrame>
        <p:nvGraphicFramePr>
          <p:cNvPr id="8" name="Grafiek 7"/>
          <p:cNvGraphicFramePr/>
          <p:nvPr/>
        </p:nvGraphicFramePr>
        <p:xfrm>
          <a:off x="685800" y="685800"/>
          <a:ext cx="7772400" cy="5486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Ingredients for changing circumstances: 1970’s</a:t>
            </a:r>
            <a:endParaRPr lang="en-GB" dirty="0"/>
          </a:p>
        </p:txBody>
      </p:sp>
      <p:sp>
        <p:nvSpPr>
          <p:cNvPr id="3" name="Tijdelijke aanduiding voor inhoud 2"/>
          <p:cNvSpPr>
            <a:spLocks noGrp="1"/>
          </p:cNvSpPr>
          <p:nvPr>
            <p:ph idx="1"/>
          </p:nvPr>
        </p:nvSpPr>
        <p:spPr>
          <a:xfrm>
            <a:off x="304800" y="990600"/>
            <a:ext cx="8659813" cy="3840162"/>
          </a:xfrm>
        </p:spPr>
        <p:txBody>
          <a:bodyPr/>
          <a:lstStyle/>
          <a:p>
            <a:r>
              <a:rPr lang="en-GB" dirty="0" smtClean="0"/>
              <a:t>Oil crises (‘73, ‘79)</a:t>
            </a:r>
          </a:p>
          <a:p>
            <a:r>
              <a:rPr lang="en-GB" dirty="0" smtClean="0"/>
              <a:t>Increased world competition (Japan, S.E.-Asia)</a:t>
            </a:r>
          </a:p>
          <a:p>
            <a:r>
              <a:rPr lang="en-GB" dirty="0" smtClean="0"/>
              <a:t>Industrial rationalisation</a:t>
            </a:r>
          </a:p>
          <a:p>
            <a:r>
              <a:rPr lang="en-GB" dirty="0" smtClean="0"/>
              <a:t>Stagflation</a:t>
            </a:r>
          </a:p>
          <a:p>
            <a:r>
              <a:rPr lang="en-GB" dirty="0" smtClean="0"/>
              <a:t>Increasing unemployment</a:t>
            </a:r>
          </a:p>
          <a:p>
            <a:pPr>
              <a:buNone/>
            </a:pPr>
            <a:endParaRPr lang="en-GB" dirty="0" smtClean="0"/>
          </a:p>
          <a:p>
            <a:r>
              <a:rPr lang="en-GB" dirty="0" smtClean="0"/>
              <a:t>Society used to growth</a:t>
            </a:r>
          </a:p>
          <a:p>
            <a:r>
              <a:rPr lang="en-GB" dirty="0" smtClean="0"/>
              <a:t>Strong – defensive – trade unions</a:t>
            </a:r>
          </a:p>
          <a:p>
            <a:r>
              <a:rPr lang="en-GB" dirty="0" smtClean="0"/>
              <a:t>2</a:t>
            </a:r>
            <a:r>
              <a:rPr lang="en-GB" baseline="30000" dirty="0" smtClean="0"/>
              <a:t>nd</a:t>
            </a:r>
            <a:r>
              <a:rPr lang="en-GB" dirty="0" smtClean="0"/>
              <a:t> emancipation wave</a:t>
            </a:r>
          </a:p>
          <a:p>
            <a:r>
              <a:rPr lang="en-GB" dirty="0" smtClean="0"/>
              <a:t>Changing family concept: individualism</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Expenditures social security 1960 - 1974</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7</a:t>
            </a:fld>
            <a:endParaRPr lang="en-GB"/>
          </a:p>
        </p:txBody>
      </p:sp>
      <p:graphicFrame>
        <p:nvGraphicFramePr>
          <p:cNvPr id="5" name="Grafiek 4"/>
          <p:cNvGraphicFramePr/>
          <p:nvPr/>
        </p:nvGraphicFramePr>
        <p:xfrm>
          <a:off x="609600" y="685800"/>
          <a:ext cx="8229600" cy="533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Expenditures social security 1960 – 1980 </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8</a:t>
            </a:fld>
            <a:endParaRPr lang="en-GB"/>
          </a:p>
        </p:txBody>
      </p:sp>
      <p:graphicFrame>
        <p:nvGraphicFramePr>
          <p:cNvPr id="5" name="Grafiek 4"/>
          <p:cNvGraphicFramePr/>
          <p:nvPr/>
        </p:nvGraphicFramePr>
        <p:xfrm>
          <a:off x="533400" y="685800"/>
          <a:ext cx="8382000" cy="5486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GB" dirty="0" smtClean="0"/>
              <a:t>“</a:t>
            </a:r>
            <a:r>
              <a:rPr lang="en-GB" dirty="0" err="1" smtClean="0"/>
              <a:t>dutch</a:t>
            </a:r>
            <a:r>
              <a:rPr lang="en-GB" dirty="0" smtClean="0"/>
              <a:t> disease”</a:t>
            </a:r>
            <a:endParaRPr lang="en-GB" dirty="0"/>
          </a:p>
        </p:txBody>
      </p:sp>
      <p:sp>
        <p:nvSpPr>
          <p:cNvPr id="6" name="Tijdelijke aanduiding voor tekst 5"/>
          <p:cNvSpPr>
            <a:spLocks noGrp="1"/>
          </p:cNvSpPr>
          <p:nvPr>
            <p:ph type="body" idx="1"/>
          </p:nvPr>
        </p:nvSpPr>
        <p:spPr/>
        <p:txBody>
          <a:bodyPr/>
          <a:lstStyle/>
          <a:p>
            <a:r>
              <a:rPr lang="en-GB" dirty="0" smtClean="0"/>
              <a:t>Case study</a:t>
            </a:r>
            <a:endParaRPr lang="en-GB" dirty="0"/>
          </a:p>
        </p:txBody>
      </p:sp>
      <p:sp>
        <p:nvSpPr>
          <p:cNvPr id="4" name="Tijdelijke aanduiding voor dianummer 3"/>
          <p:cNvSpPr>
            <a:spLocks noGrp="1"/>
          </p:cNvSpPr>
          <p:nvPr>
            <p:ph type="sldNum" sz="quarter" idx="10"/>
          </p:nvPr>
        </p:nvSpPr>
        <p:spPr/>
        <p:txBody>
          <a:bodyPr/>
          <a:lstStyle/>
          <a:p>
            <a:pPr>
              <a:defRPr/>
            </a:pPr>
            <a:fld id="{6C937493-ED5F-C047-902A-9137A95717CC}" type="slidenum">
              <a:rPr lang="en-GB" smtClean="0"/>
              <a:pPr>
                <a:defRPr/>
              </a:pPr>
              <a:t>9</a:t>
            </a:fld>
            <a:endParaRPr lang="en-GB"/>
          </a:p>
        </p:txBody>
      </p:sp>
    </p:spTree>
  </p:cSld>
  <p:clrMapOvr>
    <a:masterClrMapping/>
  </p:clrMapOvr>
</p:sld>
</file>

<file path=ppt/theme/theme1.xml><?xml version="1.0" encoding="utf-8"?>
<a:theme xmlns:a="http://schemas.openxmlformats.org/drawingml/2006/main" name="Master SGK">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Helvetica"/>
        <a:ea typeface=""/>
        <a:cs typeface="Arial"/>
      </a:majorFont>
      <a:minorFont>
        <a:latin typeface="Helvetic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FFFF"/>
        </a:solidFill>
        <a:ln w="28575" cap="flat" cmpd="sng" algn="ctr">
          <a:solidFill>
            <a:schemeClr val="tx2"/>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15000"/>
          </a:spcBef>
          <a:spcAft>
            <a:spcPct val="0"/>
          </a:spcAft>
          <a:buClr>
            <a:schemeClr val="accent1"/>
          </a:buClr>
          <a:buSzTx/>
          <a:buFontTx/>
          <a:buChar char="•"/>
          <a:tabLst/>
          <a:defRPr kumimoji="0" lang="en-US" sz="4000" b="0" i="0" u="none" strike="noStrike" cap="none" normalizeH="0" baseline="0" smtClean="0">
            <a:ln>
              <a:noFill/>
            </a:ln>
            <a:solidFill>
              <a:schemeClr val="tx1"/>
            </a:solidFill>
            <a:effectLst/>
            <a:latin typeface="Helvetica" pitchFamily="48" charset="0"/>
          </a:defRPr>
        </a:defPPr>
      </a:lstStyle>
    </a:spDef>
    <a:lnDef>
      <a:spPr bwMode="auto">
        <a:xfrm>
          <a:off x="0" y="0"/>
          <a:ext cx="1" cy="1"/>
        </a:xfrm>
        <a:custGeom>
          <a:avLst/>
          <a:gdLst/>
          <a:ahLst/>
          <a:cxnLst/>
          <a:rect l="0" t="0" r="0" b="0"/>
          <a:pathLst/>
        </a:custGeom>
        <a:solidFill>
          <a:srgbClr val="00FFFF"/>
        </a:solidFill>
        <a:ln w="28575" cap="flat" cmpd="sng" algn="ctr">
          <a:solidFill>
            <a:schemeClr val="tx2"/>
          </a:solid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l" defTabSz="914400" rtl="0" eaLnBrk="0" fontAlgn="base" latinLnBrk="0" hangingPunct="0">
          <a:lnSpc>
            <a:spcPct val="100000"/>
          </a:lnSpc>
          <a:spcBef>
            <a:spcPct val="15000"/>
          </a:spcBef>
          <a:spcAft>
            <a:spcPct val="0"/>
          </a:spcAft>
          <a:buClr>
            <a:schemeClr val="accent1"/>
          </a:buClr>
          <a:buSzTx/>
          <a:buFontTx/>
          <a:buChar char="•"/>
          <a:tabLst/>
          <a:defRPr kumimoji="0" lang="en-US" sz="4000" b="0" i="0" u="none" strike="noStrike" cap="none" normalizeH="0" baseline="0" smtClean="0">
            <a:ln>
              <a:noFill/>
            </a:ln>
            <a:solidFill>
              <a:schemeClr val="tx1"/>
            </a:solidFill>
            <a:effectLst/>
            <a:latin typeface="Helvetica" pitchFamily="48"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SGK.potx</Template>
  <TotalTime>11251</TotalTime>
  <Words>2095</Words>
  <Application>Microsoft Macintosh PowerPoint</Application>
  <PresentationFormat>Diavoorstelling (4:3)</PresentationFormat>
  <Paragraphs>378</Paragraphs>
  <Slides>44</Slides>
  <Notes>3</Notes>
  <HiddenSlides>0</HiddenSlides>
  <MMClips>0</MMClips>
  <ScaleCrop>false</ScaleCrop>
  <HeadingPairs>
    <vt:vector size="6" baseType="variant">
      <vt:variant>
        <vt:lpstr>Ontwerpsjabloon</vt:lpstr>
      </vt:variant>
      <vt:variant>
        <vt:i4>1</vt:i4>
      </vt:variant>
      <vt:variant>
        <vt:lpstr>Ingesloten OLE-bronprogramma's</vt:lpstr>
      </vt:variant>
      <vt:variant>
        <vt:i4>1</vt:i4>
      </vt:variant>
      <vt:variant>
        <vt:lpstr>Diatitels</vt:lpstr>
      </vt:variant>
      <vt:variant>
        <vt:i4>44</vt:i4>
      </vt:variant>
    </vt:vector>
  </HeadingPairs>
  <TitlesOfParts>
    <vt:vector size="46" baseType="lpstr">
      <vt:lpstr>Master SGK</vt:lpstr>
      <vt:lpstr>Picture</vt:lpstr>
      <vt:lpstr>Dia 1</vt:lpstr>
      <vt:lpstr>Subjects</vt:lpstr>
      <vt:lpstr>1950 - 1970</vt:lpstr>
      <vt:lpstr>Initial concept and basis social security continental Western-Europe 1950-1980</vt:lpstr>
      <vt:lpstr>Expenditures social security 1960 (%GDP)</vt:lpstr>
      <vt:lpstr>Ingredients for changing circumstances: 1970’s</vt:lpstr>
      <vt:lpstr>Expenditures social security 1960 - 1974</vt:lpstr>
      <vt:lpstr>Expenditures social security 1960 – 1980 </vt:lpstr>
      <vt:lpstr>“dutch disease”</vt:lpstr>
      <vt:lpstr>Case study “Dutch disease”</vt:lpstr>
      <vt:lpstr> </vt:lpstr>
      <vt:lpstr>In- and outflow disability pensions</vt:lpstr>
      <vt:lpstr>Total expenditures social security (% NNP)</vt:lpstr>
      <vt:lpstr>Composition of expenditures (% GDP)</vt:lpstr>
      <vt:lpstr>Cheating…..</vt:lpstr>
      <vt:lpstr>Solutions: Revision 1980-2000</vt:lpstr>
      <vt:lpstr>Expenditures social security 1950-2002 (%GDP)</vt:lpstr>
      <vt:lpstr>Group assignment</vt:lpstr>
      <vt:lpstr>Flexibility &amp; Flexicurity </vt:lpstr>
      <vt:lpstr>Subjects</vt:lpstr>
      <vt:lpstr>Definitions….</vt:lpstr>
      <vt:lpstr>Definitions of Flexicurity…</vt:lpstr>
      <vt:lpstr>One more definition…. Flexicurity is…</vt:lpstr>
      <vt:lpstr>Different interests in flexibility</vt:lpstr>
      <vt:lpstr>More on employer’s interest</vt:lpstr>
      <vt:lpstr>Economic context for flexibility</vt:lpstr>
      <vt:lpstr>Determinants for flexibility: labour protection</vt:lpstr>
      <vt:lpstr>Dealing with different interest positions</vt:lpstr>
      <vt:lpstr>Playground for Flexicurity</vt:lpstr>
      <vt:lpstr>The “Golden Triangle”</vt:lpstr>
      <vt:lpstr>Flexibility – Security Matrix</vt:lpstr>
      <vt:lpstr>Flexicurity framework in the Netherlands</vt:lpstr>
      <vt:lpstr>Previously…</vt:lpstr>
      <vt:lpstr>Flexicurity - flexibility measures:</vt:lpstr>
      <vt:lpstr>Flexicurity - security measures:</vt:lpstr>
      <vt:lpstr>Results Netherlands</vt:lpstr>
      <vt:lpstr>Developments Netherlands</vt:lpstr>
      <vt:lpstr>Dia 38</vt:lpstr>
      <vt:lpstr>International comparison – part time work</vt:lpstr>
      <vt:lpstr>International comparison – temporary contracts</vt:lpstr>
      <vt:lpstr>International comparison: market penetration temp agencies</vt:lpstr>
      <vt:lpstr>International comparison: number of temp agencies</vt:lpstr>
      <vt:lpstr>International comparison: Flexicurity arrangements</vt:lpstr>
      <vt:lpstr>Group assignment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Henry Leerentveld</dc:creator>
  <cp:lastModifiedBy>Henry Leerentveld</cp:lastModifiedBy>
  <cp:revision>13</cp:revision>
  <dcterms:created xsi:type="dcterms:W3CDTF">2010-09-22T06:14:31Z</dcterms:created>
  <dcterms:modified xsi:type="dcterms:W3CDTF">2010-09-23T11:11:28Z</dcterms:modified>
</cp:coreProperties>
</file>