
<file path=[Content_Types].xml><?xml version="1.0" encoding="utf-8"?>
<Types xmlns="http://schemas.openxmlformats.org/package/2006/content-types">
  <Override PartName="/ppt/charts/chart14.xml" ContentType="application/vnd.openxmlformats-officedocument.drawingml.chart+xml"/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10.xml" ContentType="application/vnd.openxmlformats-officedocument.drawingml.chart+xml"/>
  <Override PartName="/ppt/slides/slide9.xml" ContentType="application/vnd.openxmlformats-officedocument.presentationml.slide+xml"/>
  <Override PartName="/ppt/charts/chart4.xml" ContentType="application/vnd.openxmlformats-officedocument.drawingml.chart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Default Extension="jpeg" ContentType="image/jpeg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charts/chart15.xml" ContentType="application/vnd.openxmlformats-officedocument.drawingml.chart+xml"/>
  <Override PartName="/ppt/charts/chart9.xml" ContentType="application/vnd.openxmlformats-officedocument.drawingml.chart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charts/chart5.xml" ContentType="application/vnd.openxmlformats-officedocument.drawingml.chart+xml"/>
  <Override PartName="/ppt/charts/chart11.xml" ContentType="application/vnd.openxmlformats-officedocument.drawingml.chart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embeddings/oleObject1.bin" ContentType="application/vnd.openxmlformats-officedocument.oleObject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charts/chart16.xml" ContentType="application/vnd.openxmlformats-officedocument.drawingml.chart+xml"/>
  <Override PartName="/ppt/charts/chart12.xml" ContentType="application/vnd.openxmlformats-officedocument.drawingml.chart+xml"/>
  <Override PartName="/ppt/charts/chart6.xml" ContentType="application/vnd.openxmlformats-officedocument.drawingml.chart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charts/chart17.xml" ContentType="application/vnd.openxmlformats-officedocument.drawingml.chart+xml"/>
  <Override PartName="/ppt/slides/slide20.xml" ContentType="application/vnd.openxmlformats-officedocument.presentationml.slide+xml"/>
  <Override PartName="/ppt/charts/chart13.xml" ContentType="application/vnd.openxmlformats-officedocument.drawingml.chart+xml"/>
  <Override PartName="/ppt/charts/chart7.xml" ContentType="application/vnd.openxmlformats-officedocument.drawingml.chart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charts/chart3.xml" ContentType="application/vnd.openxmlformats-officedocument.drawingml.chart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charts/chart18.xml" ContentType="application/vnd.openxmlformats-officedocument.drawingml.char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charts/chart8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9" r:id="rId1"/>
  </p:sldMasterIdLst>
  <p:notesMasterIdLst>
    <p:notesMasterId r:id="rId27"/>
  </p:notesMasterIdLst>
  <p:sldIdLst>
    <p:sldId id="256" r:id="rId2"/>
    <p:sldId id="258" r:id="rId3"/>
    <p:sldId id="259" r:id="rId4"/>
    <p:sldId id="261" r:id="rId5"/>
    <p:sldId id="260" r:id="rId6"/>
    <p:sldId id="262" r:id="rId7"/>
    <p:sldId id="265" r:id="rId8"/>
    <p:sldId id="263" r:id="rId9"/>
    <p:sldId id="264" r:id="rId10"/>
    <p:sldId id="268" r:id="rId11"/>
    <p:sldId id="269" r:id="rId12"/>
    <p:sldId id="271" r:id="rId13"/>
    <p:sldId id="274" r:id="rId14"/>
    <p:sldId id="270" r:id="rId15"/>
    <p:sldId id="272" r:id="rId16"/>
    <p:sldId id="273" r:id="rId17"/>
    <p:sldId id="276" r:id="rId18"/>
    <p:sldId id="277" r:id="rId19"/>
    <p:sldId id="278" r:id="rId20"/>
    <p:sldId id="275" r:id="rId21"/>
    <p:sldId id="279" r:id="rId22"/>
    <p:sldId id="280" r:id="rId23"/>
    <p:sldId id="282" r:id="rId24"/>
    <p:sldId id="283" r:id="rId25"/>
    <p:sldId id="284" r:id="rId2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15000"/>
      </a:spcBef>
      <a:spcAft>
        <a:spcPct val="0"/>
      </a:spcAft>
      <a:buClr>
        <a:schemeClr val="accent1"/>
      </a:buClr>
      <a:buChar char="•"/>
      <a:defRPr sz="4000" kern="1200">
        <a:solidFill>
          <a:schemeClr val="tx1"/>
        </a:solidFill>
        <a:latin typeface="Helvetica" charset="0"/>
        <a:ea typeface="Arial" charset="0"/>
        <a:cs typeface="Arial" charset="0"/>
      </a:defRPr>
    </a:lvl1pPr>
    <a:lvl2pPr marL="457200" algn="l" rtl="0" eaLnBrk="0" fontAlgn="base" hangingPunct="0">
      <a:spcBef>
        <a:spcPct val="15000"/>
      </a:spcBef>
      <a:spcAft>
        <a:spcPct val="0"/>
      </a:spcAft>
      <a:buClr>
        <a:schemeClr val="accent1"/>
      </a:buClr>
      <a:buChar char="•"/>
      <a:defRPr sz="4000" kern="1200">
        <a:solidFill>
          <a:schemeClr val="tx1"/>
        </a:solidFill>
        <a:latin typeface="Helvetica" charset="0"/>
        <a:ea typeface="Arial" charset="0"/>
        <a:cs typeface="Arial" charset="0"/>
      </a:defRPr>
    </a:lvl2pPr>
    <a:lvl3pPr marL="914400" algn="l" rtl="0" eaLnBrk="0" fontAlgn="base" hangingPunct="0">
      <a:spcBef>
        <a:spcPct val="15000"/>
      </a:spcBef>
      <a:spcAft>
        <a:spcPct val="0"/>
      </a:spcAft>
      <a:buClr>
        <a:schemeClr val="accent1"/>
      </a:buClr>
      <a:buChar char="•"/>
      <a:defRPr sz="4000" kern="1200">
        <a:solidFill>
          <a:schemeClr val="tx1"/>
        </a:solidFill>
        <a:latin typeface="Helvetica" charset="0"/>
        <a:ea typeface="Arial" charset="0"/>
        <a:cs typeface="Arial" charset="0"/>
      </a:defRPr>
    </a:lvl3pPr>
    <a:lvl4pPr marL="1371600" algn="l" rtl="0" eaLnBrk="0" fontAlgn="base" hangingPunct="0">
      <a:spcBef>
        <a:spcPct val="15000"/>
      </a:spcBef>
      <a:spcAft>
        <a:spcPct val="0"/>
      </a:spcAft>
      <a:buClr>
        <a:schemeClr val="accent1"/>
      </a:buClr>
      <a:buChar char="•"/>
      <a:defRPr sz="4000" kern="1200">
        <a:solidFill>
          <a:schemeClr val="tx1"/>
        </a:solidFill>
        <a:latin typeface="Helvetica" charset="0"/>
        <a:ea typeface="Arial" charset="0"/>
        <a:cs typeface="Arial" charset="0"/>
      </a:defRPr>
    </a:lvl4pPr>
    <a:lvl5pPr marL="1828800" algn="l" rtl="0" eaLnBrk="0" fontAlgn="base" hangingPunct="0">
      <a:spcBef>
        <a:spcPct val="15000"/>
      </a:spcBef>
      <a:spcAft>
        <a:spcPct val="0"/>
      </a:spcAft>
      <a:buClr>
        <a:schemeClr val="accent1"/>
      </a:buClr>
      <a:buChar char="•"/>
      <a:defRPr sz="4000" kern="1200">
        <a:solidFill>
          <a:schemeClr val="tx1"/>
        </a:solidFill>
        <a:latin typeface="Helvetica" charset="0"/>
        <a:ea typeface="Arial" charset="0"/>
        <a:cs typeface="Arial" charset="0"/>
      </a:defRPr>
    </a:lvl5pPr>
    <a:lvl6pPr marL="2286000" algn="l" defTabSz="457200" rtl="0" eaLnBrk="1" latinLnBrk="0" hangingPunct="1">
      <a:defRPr sz="4000" kern="1200">
        <a:solidFill>
          <a:schemeClr val="tx1"/>
        </a:solidFill>
        <a:latin typeface="Helvetica" charset="0"/>
        <a:ea typeface="Arial" charset="0"/>
        <a:cs typeface="Arial" charset="0"/>
      </a:defRPr>
    </a:lvl6pPr>
    <a:lvl7pPr marL="2743200" algn="l" defTabSz="457200" rtl="0" eaLnBrk="1" latinLnBrk="0" hangingPunct="1">
      <a:defRPr sz="4000" kern="1200">
        <a:solidFill>
          <a:schemeClr val="tx1"/>
        </a:solidFill>
        <a:latin typeface="Helvetica" charset="0"/>
        <a:ea typeface="Arial" charset="0"/>
        <a:cs typeface="Arial" charset="0"/>
      </a:defRPr>
    </a:lvl7pPr>
    <a:lvl8pPr marL="3200400" algn="l" defTabSz="457200" rtl="0" eaLnBrk="1" latinLnBrk="0" hangingPunct="1">
      <a:defRPr sz="4000" kern="1200">
        <a:solidFill>
          <a:schemeClr val="tx1"/>
        </a:solidFill>
        <a:latin typeface="Helvetica" charset="0"/>
        <a:ea typeface="Arial" charset="0"/>
        <a:cs typeface="Arial" charset="0"/>
      </a:defRPr>
    </a:lvl8pPr>
    <a:lvl9pPr marL="3657600" algn="l" defTabSz="457200" rtl="0" eaLnBrk="1" latinLnBrk="0" hangingPunct="1">
      <a:defRPr sz="4000" kern="1200">
        <a:solidFill>
          <a:schemeClr val="tx1"/>
        </a:solidFill>
        <a:latin typeface="Helvetica" charset="0"/>
        <a:ea typeface="Arial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1646B2"/>
    <a:srgbClr val="215DB8"/>
    <a:srgbClr val="000000"/>
    <a:srgbClr val="1658B2"/>
    <a:srgbClr val="AFCDF5"/>
    <a:srgbClr val="143F86"/>
    <a:srgbClr val="D6EA14"/>
    <a:srgbClr val="F0E50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49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oleObject" Target="Macintosh%20HD:Users:henry:Documents:EU%20marriage%20&amp;%20divorce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cuments:SGK:Spreadsheets:5.%20Population%20projection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cuments:SGK:Spreadsheets:5.%20Population%20projection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cuments:SGK:Spreadsheets:5.%20Population%20projection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cuments:SGK:Spreadsheets:5.%20Population%20projection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cuments:SGK:Spreadsheets:5.%20Population%20projection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cuments:SGK:Spreadsheets:3.%20Population%20projection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cuments:Microsoft%20User%20Data:Office%202008%20AutoRecovery:5.%20Population%20projection%20(versie%201).xlsb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cuments:Microsoft%20User%20Data:Office%202008%20AutoRecovery:5.%20Population%20projection%20(versie%201).xlsb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cuments:5.%20Population%20project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oleObject" Target="Macintosh%20HD:Users:henry:Documents:EU%20marriage%20&amp;%20divorc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wnloads:Eurostat_Table_tps00175FlagDesc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cuments:Participation%20rat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oleObject" Target="Macintosh%20HD:Users:henry:Downloads:lfsa_esgais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cuments:EU%20pt%20self-employment%20temp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cuments:EU%20pt%20self-employment%20temp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cuments:SGK:Spreadsheets:5.%20Population%20projection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cuments:SGK:Spreadsheets:5.%20Population%20projec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/>
              <a:t>Marriages EU 27 1965-2007</a:t>
            </a:r>
          </a:p>
        </c:rich>
      </c:tx>
      <c:layout/>
    </c:title>
    <c:plotArea>
      <c:layout/>
      <c:areaChart>
        <c:grouping val="standard"/>
        <c:ser>
          <c:idx val="0"/>
          <c:order val="0"/>
          <c:spPr>
            <a:blipFill rotWithShape="1">
              <a:blip xmlns:r="http://schemas.openxmlformats.org/officeDocument/2006/relationships" r:embed="rId1"/>
              <a:stretch>
                <a:fillRect/>
              </a:stretch>
            </a:blipFill>
          </c:spPr>
          <c:cat>
            <c:strRef>
              <c:f>EU!$C$9:$L$9</c:f>
              <c:strCache>
                <c:ptCount val="10"/>
                <c:pt idx="0">
                  <c:v>1965</c:v>
                </c:pt>
                <c:pt idx="1">
                  <c:v>1970</c:v>
                </c:pt>
                <c:pt idx="2">
                  <c:v>1975</c:v>
                </c:pt>
                <c:pt idx="3">
                  <c:v>1980</c:v>
                </c:pt>
                <c:pt idx="4">
                  <c:v>1985</c:v>
                </c:pt>
                <c:pt idx="5">
                  <c:v>1990</c:v>
                </c:pt>
                <c:pt idx="6">
                  <c:v>1995</c:v>
                </c:pt>
                <c:pt idx="7">
                  <c:v>2000</c:v>
                </c:pt>
                <c:pt idx="8">
                  <c:v>2005</c:v>
                </c:pt>
                <c:pt idx="9">
                  <c:v>2007</c:v>
                </c:pt>
              </c:strCache>
            </c:strRef>
          </c:cat>
          <c:val>
            <c:numRef>
              <c:f>EU!$C$10:$L$10</c:f>
              <c:numCache>
                <c:formatCode>#0.00</c:formatCode>
                <c:ptCount val="10"/>
                <c:pt idx="0">
                  <c:v>3.27067E6</c:v>
                </c:pt>
                <c:pt idx="1">
                  <c:v>3.435775E6</c:v>
                </c:pt>
                <c:pt idx="2">
                  <c:v>3.450102E6</c:v>
                </c:pt>
                <c:pt idx="3">
                  <c:v>3.093889E6</c:v>
                </c:pt>
                <c:pt idx="4">
                  <c:v>2.865507E6</c:v>
                </c:pt>
                <c:pt idx="5">
                  <c:v>2.967931E6</c:v>
                </c:pt>
                <c:pt idx="6">
                  <c:v>2.504692E6</c:v>
                </c:pt>
                <c:pt idx="7">
                  <c:v>2.5036E6</c:v>
                </c:pt>
                <c:pt idx="8">
                  <c:v>2.395839E6</c:v>
                </c:pt>
                <c:pt idx="9">
                  <c:v>2.416198E6</c:v>
                </c:pt>
              </c:numCache>
            </c:numRef>
          </c:val>
        </c:ser>
        <c:axId val="471128376"/>
        <c:axId val="560992984"/>
      </c:areaChart>
      <c:catAx>
        <c:axId val="471128376"/>
        <c:scaling>
          <c:orientation val="minMax"/>
        </c:scaling>
        <c:axPos val="b"/>
        <c:tickLblPos val="nextTo"/>
        <c:crossAx val="560992984"/>
        <c:crosses val="autoZero"/>
        <c:auto val="1"/>
        <c:lblAlgn val="ctr"/>
        <c:lblOffset val="100"/>
      </c:catAx>
      <c:valAx>
        <c:axId val="560992984"/>
        <c:scaling>
          <c:orientation val="minMax"/>
        </c:scaling>
        <c:axPos val="l"/>
        <c:majorGridlines/>
        <c:numFmt formatCode="#0.00" sourceLinked="1"/>
        <c:tickLblPos val="nextTo"/>
        <c:crossAx val="471128376"/>
        <c:crosses val="autoZero"/>
        <c:crossBetween val="midCat"/>
      </c:valAx>
    </c:plotArea>
    <c:plotVisOnly val="1"/>
  </c:chart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/>
              <a:t>Population projection shares EU 27</a:t>
            </a:r>
          </a:p>
        </c:rich>
      </c:tx>
      <c:layout/>
    </c:title>
    <c:plotArea>
      <c:layout/>
      <c:areaChart>
        <c:grouping val="percentStacked"/>
        <c:ser>
          <c:idx val="0"/>
          <c:order val="0"/>
          <c:tx>
            <c:strRef>
              <c:f>Blad1!$A$378</c:f>
              <c:strCache>
                <c:ptCount val="1"/>
                <c:pt idx="0">
                  <c:v>0-14</c:v>
                </c:pt>
              </c:strCache>
            </c:strRef>
          </c:tx>
          <c:cat>
            <c:numRef>
              <c:f>Blad1!$B$377:$G$377</c:f>
              <c:numCache>
                <c:formatCode>General</c:formatCode>
                <c:ptCount val="6"/>
                <c:pt idx="0">
                  <c:v>2010.0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  <c:pt idx="5">
                  <c:v>2060.0</c:v>
                </c:pt>
              </c:numCache>
            </c:numRef>
          </c:cat>
          <c:val>
            <c:numRef>
              <c:f>Blad1!$B$378:$G$378</c:f>
              <c:numCache>
                <c:formatCode>General</c:formatCode>
                <c:ptCount val="6"/>
                <c:pt idx="0">
                  <c:v>77624.5</c:v>
                </c:pt>
                <c:pt idx="1">
                  <c:v>78898.1</c:v>
                </c:pt>
                <c:pt idx="2">
                  <c:v>75533.4</c:v>
                </c:pt>
                <c:pt idx="3">
                  <c:v>72610.4</c:v>
                </c:pt>
                <c:pt idx="4">
                  <c:v>72413.7</c:v>
                </c:pt>
                <c:pt idx="5">
                  <c:v>70952.3</c:v>
                </c:pt>
              </c:numCache>
            </c:numRef>
          </c:val>
        </c:ser>
        <c:ser>
          <c:idx val="1"/>
          <c:order val="1"/>
          <c:tx>
            <c:strRef>
              <c:f>Blad1!$A$379</c:f>
              <c:strCache>
                <c:ptCount val="1"/>
                <c:pt idx="0">
                  <c:v>15-64</c:v>
                </c:pt>
              </c:strCache>
            </c:strRef>
          </c:tx>
          <c:cat>
            <c:numRef>
              <c:f>Blad1!$B$377:$G$377</c:f>
              <c:numCache>
                <c:formatCode>General</c:formatCode>
                <c:ptCount val="6"/>
                <c:pt idx="0">
                  <c:v>2010.0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  <c:pt idx="5">
                  <c:v>2060.0</c:v>
                </c:pt>
              </c:numCache>
            </c:numRef>
          </c:cat>
          <c:val>
            <c:numRef>
              <c:f>Blad1!$B$379:$G$379</c:f>
              <c:numCache>
                <c:formatCode>General</c:formatCode>
                <c:ptCount val="6"/>
                <c:pt idx="0">
                  <c:v>334987.4</c:v>
                </c:pt>
                <c:pt idx="1">
                  <c:v>331887.3</c:v>
                </c:pt>
                <c:pt idx="2">
                  <c:v>321943.6</c:v>
                </c:pt>
                <c:pt idx="3">
                  <c:v>307847.7</c:v>
                </c:pt>
                <c:pt idx="4">
                  <c:v>294442.3</c:v>
                </c:pt>
                <c:pt idx="5">
                  <c:v>283292.6</c:v>
                </c:pt>
              </c:numCache>
            </c:numRef>
          </c:val>
        </c:ser>
        <c:ser>
          <c:idx val="2"/>
          <c:order val="2"/>
          <c:tx>
            <c:strRef>
              <c:f>Blad1!$A$380</c:f>
              <c:strCache>
                <c:ptCount val="1"/>
                <c:pt idx="0">
                  <c:v>65-80</c:v>
                </c:pt>
              </c:strCache>
            </c:strRef>
          </c:tx>
          <c:spPr>
            <a:solidFill>
              <a:srgbClr val="FF6600"/>
            </a:solidFill>
          </c:spPr>
          <c:cat>
            <c:numRef>
              <c:f>Blad1!$B$377:$G$377</c:f>
              <c:numCache>
                <c:formatCode>General</c:formatCode>
                <c:ptCount val="6"/>
                <c:pt idx="0">
                  <c:v>2010.0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  <c:pt idx="5">
                  <c:v>2060.0</c:v>
                </c:pt>
              </c:numCache>
            </c:numRef>
          </c:cat>
          <c:val>
            <c:numRef>
              <c:f>Blad1!$B$380:$G$380</c:f>
              <c:numCache>
                <c:formatCode>General</c:formatCode>
                <c:ptCount val="6"/>
                <c:pt idx="0">
                  <c:v>63522.8</c:v>
                </c:pt>
                <c:pt idx="1">
                  <c:v>73771.1</c:v>
                </c:pt>
                <c:pt idx="2">
                  <c:v>86442.8</c:v>
                </c:pt>
                <c:pt idx="3">
                  <c:v>93559.2</c:v>
                </c:pt>
                <c:pt idx="4">
                  <c:v>91807.5</c:v>
                </c:pt>
                <c:pt idx="5">
                  <c:v>90121.6</c:v>
                </c:pt>
              </c:numCache>
            </c:numRef>
          </c:val>
        </c:ser>
        <c:ser>
          <c:idx val="3"/>
          <c:order val="3"/>
          <c:tx>
            <c:strRef>
              <c:f>Blad1!$A$381</c:f>
              <c:strCache>
                <c:ptCount val="1"/>
                <c:pt idx="0">
                  <c:v>&gt;80</c:v>
                </c:pt>
              </c:strCache>
            </c:strRef>
          </c:tx>
          <c:cat>
            <c:numRef>
              <c:f>Blad1!$B$377:$G$377</c:f>
              <c:numCache>
                <c:formatCode>General</c:formatCode>
                <c:ptCount val="6"/>
                <c:pt idx="0">
                  <c:v>2010.0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  <c:pt idx="5">
                  <c:v>2060.0</c:v>
                </c:pt>
              </c:numCache>
            </c:numRef>
          </c:cat>
          <c:val>
            <c:numRef>
              <c:f>Blad1!$B$381:$G$381</c:f>
              <c:numCache>
                <c:formatCode>General</c:formatCode>
                <c:ptCount val="6"/>
                <c:pt idx="0">
                  <c:v>23254.7</c:v>
                </c:pt>
                <c:pt idx="1">
                  <c:v>29281.1</c:v>
                </c:pt>
                <c:pt idx="2">
                  <c:v>36022.3</c:v>
                </c:pt>
                <c:pt idx="3">
                  <c:v>46085.2</c:v>
                </c:pt>
                <c:pt idx="4">
                  <c:v>56640.0</c:v>
                </c:pt>
                <c:pt idx="5">
                  <c:v>61352.0</c:v>
                </c:pt>
              </c:numCache>
            </c:numRef>
          </c:val>
        </c:ser>
        <c:axId val="561710488"/>
        <c:axId val="557146728"/>
      </c:areaChart>
      <c:catAx>
        <c:axId val="561710488"/>
        <c:scaling>
          <c:orientation val="minMax"/>
        </c:scaling>
        <c:axPos val="b"/>
        <c:numFmt formatCode="General" sourceLinked="1"/>
        <c:tickLblPos val="nextTo"/>
        <c:crossAx val="557146728"/>
        <c:crosses val="autoZero"/>
        <c:auto val="1"/>
        <c:lblAlgn val="ctr"/>
        <c:lblOffset val="100"/>
      </c:catAx>
      <c:valAx>
        <c:axId val="557146728"/>
        <c:scaling>
          <c:orientation val="minMax"/>
        </c:scaling>
        <c:axPos val="l"/>
        <c:majorGridlines/>
        <c:numFmt formatCode="0%" sourceLinked="1"/>
        <c:tickLblPos val="nextTo"/>
        <c:crossAx val="561710488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2"/>
  <c:chart>
    <c:title>
      <c:tx>
        <c:rich>
          <a:bodyPr/>
          <a:lstStyle/>
          <a:p>
            <a:pPr>
              <a:defRPr/>
            </a:pPr>
            <a:r>
              <a:rPr lang="nl-NL"/>
              <a:t>Median age Europe</a:t>
            </a:r>
          </a:p>
        </c:rich>
      </c:tx>
      <c:layout/>
    </c:title>
    <c:plotArea>
      <c:layout/>
      <c:lineChart>
        <c:grouping val="standard"/>
        <c:ser>
          <c:idx val="1"/>
          <c:order val="0"/>
          <c:cat>
            <c:numRef>
              <c:f>'1960-2050'!$G$69:$G$89</c:f>
              <c:numCache>
                <c:formatCode>General</c:formatCode>
                <c:ptCount val="21"/>
                <c:pt idx="0">
                  <c:v>1950.0</c:v>
                </c:pt>
                <c:pt idx="1">
                  <c:v>1955.0</c:v>
                </c:pt>
                <c:pt idx="2">
                  <c:v>1960.0</c:v>
                </c:pt>
                <c:pt idx="3">
                  <c:v>1965.0</c:v>
                </c:pt>
                <c:pt idx="4">
                  <c:v>1970.0</c:v>
                </c:pt>
                <c:pt idx="5">
                  <c:v>1975.0</c:v>
                </c:pt>
                <c:pt idx="6">
                  <c:v>1980.0</c:v>
                </c:pt>
                <c:pt idx="7">
                  <c:v>1985.0</c:v>
                </c:pt>
                <c:pt idx="8">
                  <c:v>1990.0</c:v>
                </c:pt>
                <c:pt idx="9">
                  <c:v>1995.0</c:v>
                </c:pt>
                <c:pt idx="10">
                  <c:v>2000.0</c:v>
                </c:pt>
                <c:pt idx="11">
                  <c:v>2005.0</c:v>
                </c:pt>
                <c:pt idx="12">
                  <c:v>2010.0</c:v>
                </c:pt>
                <c:pt idx="13">
                  <c:v>2015.0</c:v>
                </c:pt>
                <c:pt idx="14">
                  <c:v>2020.0</c:v>
                </c:pt>
                <c:pt idx="15">
                  <c:v>2025.0</c:v>
                </c:pt>
                <c:pt idx="16">
                  <c:v>2030.0</c:v>
                </c:pt>
                <c:pt idx="17">
                  <c:v>2035.0</c:v>
                </c:pt>
                <c:pt idx="18">
                  <c:v>2040.0</c:v>
                </c:pt>
                <c:pt idx="19">
                  <c:v>2045.0</c:v>
                </c:pt>
                <c:pt idx="20">
                  <c:v>2050.0</c:v>
                </c:pt>
              </c:numCache>
            </c:numRef>
          </c:cat>
          <c:val>
            <c:numRef>
              <c:f>'1960-2050'!$H$69:$H$89</c:f>
              <c:numCache>
                <c:formatCode>General</c:formatCode>
                <c:ptCount val="21"/>
                <c:pt idx="0">
                  <c:v>29.7</c:v>
                </c:pt>
                <c:pt idx="1">
                  <c:v>30.1</c:v>
                </c:pt>
                <c:pt idx="2">
                  <c:v>30.7</c:v>
                </c:pt>
                <c:pt idx="3">
                  <c:v>31.1</c:v>
                </c:pt>
                <c:pt idx="4">
                  <c:v>31.8</c:v>
                </c:pt>
                <c:pt idx="5">
                  <c:v>32.1</c:v>
                </c:pt>
                <c:pt idx="6">
                  <c:v>32.7</c:v>
                </c:pt>
                <c:pt idx="7">
                  <c:v>33.7</c:v>
                </c:pt>
                <c:pt idx="8">
                  <c:v>34.8</c:v>
                </c:pt>
                <c:pt idx="9">
                  <c:v>36.1</c:v>
                </c:pt>
                <c:pt idx="10">
                  <c:v>37.6</c:v>
                </c:pt>
                <c:pt idx="11">
                  <c:v>38.9</c:v>
                </c:pt>
                <c:pt idx="12">
                  <c:v>40.2</c:v>
                </c:pt>
                <c:pt idx="13">
                  <c:v>41.5</c:v>
                </c:pt>
                <c:pt idx="14">
                  <c:v>42.7</c:v>
                </c:pt>
                <c:pt idx="15">
                  <c:v>44.0</c:v>
                </c:pt>
                <c:pt idx="16">
                  <c:v>45.3</c:v>
                </c:pt>
                <c:pt idx="17">
                  <c:v>46.4</c:v>
                </c:pt>
                <c:pt idx="18">
                  <c:v>46.9</c:v>
                </c:pt>
                <c:pt idx="19">
                  <c:v>46.8</c:v>
                </c:pt>
                <c:pt idx="20">
                  <c:v>46.6</c:v>
                </c:pt>
              </c:numCache>
            </c:numRef>
          </c:val>
        </c:ser>
        <c:marker val="1"/>
        <c:axId val="561106952"/>
        <c:axId val="471041192"/>
      </c:lineChart>
      <c:catAx>
        <c:axId val="561106952"/>
        <c:scaling>
          <c:orientation val="minMax"/>
        </c:scaling>
        <c:axPos val="b"/>
        <c:numFmt formatCode="General" sourceLinked="1"/>
        <c:tickLblPos val="nextTo"/>
        <c:crossAx val="471041192"/>
        <c:crosses val="autoZero"/>
        <c:auto val="1"/>
        <c:lblAlgn val="ctr"/>
        <c:lblOffset val="100"/>
      </c:catAx>
      <c:valAx>
        <c:axId val="471041192"/>
        <c:scaling>
          <c:orientation val="minMax"/>
          <c:min val="28.0"/>
        </c:scaling>
        <c:axPos val="l"/>
        <c:majorGridlines/>
        <c:numFmt formatCode="General" sourceLinked="1"/>
        <c:tickLblPos val="nextTo"/>
        <c:crossAx val="561106952"/>
        <c:crosses val="autoZero"/>
        <c:crossBetween val="between"/>
      </c:valAx>
    </c:plotArea>
    <c:plotVisOnly val="1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084669072615923"/>
          <c:y val="0.033004826009652"/>
          <c:w val="0.789614610673666"/>
          <c:h val="0.830991448649564"/>
        </c:manualLayout>
      </c:layout>
      <c:bar3DChart>
        <c:barDir val="col"/>
        <c:grouping val="stacked"/>
        <c:ser>
          <c:idx val="0"/>
          <c:order val="0"/>
          <c:tx>
            <c:strRef>
              <c:f>Blad1!$Z$274</c:f>
              <c:strCache>
                <c:ptCount val="1"/>
                <c:pt idx="0">
                  <c:v>2010</c:v>
                </c:pt>
              </c:strCache>
            </c:strRef>
          </c:tx>
          <c:cat>
            <c:strRef>
              <c:f>Blad1!$Y$275:$Y$279</c:f>
              <c:strCache>
                <c:ptCount val="5"/>
                <c:pt idx="0">
                  <c:v>EU27</c:v>
                </c:pt>
                <c:pt idx="1">
                  <c:v>Nordic</c:v>
                </c:pt>
                <c:pt idx="2">
                  <c:v>Rhineland</c:v>
                </c:pt>
                <c:pt idx="3">
                  <c:v>Anglo-Saxon</c:v>
                </c:pt>
                <c:pt idx="4">
                  <c:v>Mediterranean</c:v>
                </c:pt>
              </c:strCache>
            </c:strRef>
          </c:cat>
          <c:val>
            <c:numRef>
              <c:f>Blad1!$Z$275:$Z$279</c:f>
              <c:numCache>
                <c:formatCode>0.00</c:formatCode>
                <c:ptCount val="5"/>
                <c:pt idx="0" formatCode="General">
                  <c:v>49.08</c:v>
                </c:pt>
                <c:pt idx="1">
                  <c:v>50.9289204272106</c:v>
                </c:pt>
                <c:pt idx="2">
                  <c:v>52.3064851536254</c:v>
                </c:pt>
                <c:pt idx="3">
                  <c:v>50.64356816348481</c:v>
                </c:pt>
                <c:pt idx="4">
                  <c:v>49.52357758988812</c:v>
                </c:pt>
              </c:numCache>
            </c:numRef>
          </c:val>
        </c:ser>
        <c:ser>
          <c:idx val="1"/>
          <c:order val="1"/>
          <c:tx>
            <c:strRef>
              <c:f>Blad1!$AA$274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Blad1!$Y$275:$Y$279</c:f>
              <c:strCache>
                <c:ptCount val="5"/>
                <c:pt idx="0">
                  <c:v>EU27</c:v>
                </c:pt>
                <c:pt idx="1">
                  <c:v>Nordic</c:v>
                </c:pt>
                <c:pt idx="2">
                  <c:v>Rhineland</c:v>
                </c:pt>
                <c:pt idx="3">
                  <c:v>Anglo-Saxon</c:v>
                </c:pt>
                <c:pt idx="4">
                  <c:v>Mediterranean</c:v>
                </c:pt>
              </c:strCache>
            </c:strRef>
          </c:cat>
          <c:val>
            <c:numRef>
              <c:f>Blad1!$AA$275:$AA$279</c:f>
              <c:numCache>
                <c:formatCode>0.00</c:formatCode>
                <c:ptCount val="5"/>
                <c:pt idx="0" formatCode="General">
                  <c:v>5.740000000000002</c:v>
                </c:pt>
                <c:pt idx="1">
                  <c:v>7.527957278937734</c:v>
                </c:pt>
                <c:pt idx="2">
                  <c:v>5.015159794577371</c:v>
                </c:pt>
                <c:pt idx="3">
                  <c:v>5.39062651250336</c:v>
                </c:pt>
                <c:pt idx="4">
                  <c:v>4.219590912972925</c:v>
                </c:pt>
              </c:numCache>
            </c:numRef>
          </c:val>
        </c:ser>
        <c:ser>
          <c:idx val="2"/>
          <c:order val="2"/>
          <c:tx>
            <c:strRef>
              <c:f>Blad1!$AB$274</c:f>
              <c:strCache>
                <c:ptCount val="1"/>
                <c:pt idx="0">
                  <c:v>2030</c:v>
                </c:pt>
              </c:strCache>
            </c:strRef>
          </c:tx>
          <c:cat>
            <c:strRef>
              <c:f>Blad1!$Y$275:$Y$279</c:f>
              <c:strCache>
                <c:ptCount val="5"/>
                <c:pt idx="0">
                  <c:v>EU27</c:v>
                </c:pt>
                <c:pt idx="1">
                  <c:v>Nordic</c:v>
                </c:pt>
                <c:pt idx="2">
                  <c:v>Rhineland</c:v>
                </c:pt>
                <c:pt idx="3">
                  <c:v>Anglo-Saxon</c:v>
                </c:pt>
                <c:pt idx="4">
                  <c:v>Mediterranean</c:v>
                </c:pt>
              </c:strCache>
            </c:strRef>
          </c:cat>
          <c:val>
            <c:numRef>
              <c:f>Blad1!$AB$275:$AB$279</c:f>
              <c:numCache>
                <c:formatCode>0.00</c:formatCode>
                <c:ptCount val="5"/>
                <c:pt idx="0" formatCode="General">
                  <c:v>6.68</c:v>
                </c:pt>
                <c:pt idx="1">
                  <c:v>8.006713653420568</c:v>
                </c:pt>
                <c:pt idx="2">
                  <c:v>9.86044981287337</c:v>
                </c:pt>
                <c:pt idx="3">
                  <c:v>5.13084700188223</c:v>
                </c:pt>
                <c:pt idx="4">
                  <c:v>5.00363139465369</c:v>
                </c:pt>
              </c:numCache>
            </c:numRef>
          </c:val>
        </c:ser>
        <c:ser>
          <c:idx val="3"/>
          <c:order val="3"/>
          <c:tx>
            <c:strRef>
              <c:f>Blad1!$AC$274</c:f>
              <c:strCache>
                <c:ptCount val="1"/>
                <c:pt idx="0">
                  <c:v>2040</c:v>
                </c:pt>
              </c:strCache>
            </c:strRef>
          </c:tx>
          <c:cat>
            <c:strRef>
              <c:f>Blad1!$Y$275:$Y$279</c:f>
              <c:strCache>
                <c:ptCount val="5"/>
                <c:pt idx="0">
                  <c:v>EU27</c:v>
                </c:pt>
                <c:pt idx="1">
                  <c:v>Nordic</c:v>
                </c:pt>
                <c:pt idx="2">
                  <c:v>Rhineland</c:v>
                </c:pt>
                <c:pt idx="3">
                  <c:v>Anglo-Saxon</c:v>
                </c:pt>
                <c:pt idx="4">
                  <c:v>Mediterranean</c:v>
                </c:pt>
              </c:strCache>
            </c:strRef>
          </c:cat>
          <c:val>
            <c:numRef>
              <c:f>Blad1!$AC$275:$AC$279</c:f>
              <c:numCache>
                <c:formatCode>0.00</c:formatCode>
                <c:ptCount val="5"/>
                <c:pt idx="0" formatCode="General">
                  <c:v>7.450000000000003</c:v>
                </c:pt>
                <c:pt idx="1">
                  <c:v>4.964376984508817</c:v>
                </c:pt>
                <c:pt idx="2">
                  <c:v>7.306172529636155</c:v>
                </c:pt>
                <c:pt idx="3">
                  <c:v>2.894447432105402</c:v>
                </c:pt>
                <c:pt idx="4">
                  <c:v>12.32900162268341</c:v>
                </c:pt>
              </c:numCache>
            </c:numRef>
          </c:val>
        </c:ser>
        <c:ser>
          <c:idx val="4"/>
          <c:order val="4"/>
          <c:tx>
            <c:strRef>
              <c:f>Blad1!$AD$274</c:f>
              <c:strCache>
                <c:ptCount val="1"/>
                <c:pt idx="0">
                  <c:v>2050</c:v>
                </c:pt>
              </c:strCache>
            </c:strRef>
          </c:tx>
          <c:cat>
            <c:strRef>
              <c:f>Blad1!$Y$275:$Y$279</c:f>
              <c:strCache>
                <c:ptCount val="5"/>
                <c:pt idx="0">
                  <c:v>EU27</c:v>
                </c:pt>
                <c:pt idx="1">
                  <c:v>Nordic</c:v>
                </c:pt>
                <c:pt idx="2">
                  <c:v>Rhineland</c:v>
                </c:pt>
                <c:pt idx="3">
                  <c:v>Anglo-Saxon</c:v>
                </c:pt>
                <c:pt idx="4">
                  <c:v>Mediterranean</c:v>
                </c:pt>
              </c:strCache>
            </c:strRef>
          </c:cat>
          <c:val>
            <c:numRef>
              <c:f>Blad1!$AD$275:$AD$279</c:f>
              <c:numCache>
                <c:formatCode>0.00</c:formatCode>
                <c:ptCount val="5"/>
                <c:pt idx="0" formatCode="General">
                  <c:v>6.06</c:v>
                </c:pt>
                <c:pt idx="1">
                  <c:v>-0.783821322043678</c:v>
                </c:pt>
                <c:pt idx="2">
                  <c:v>1.461699512811549</c:v>
                </c:pt>
                <c:pt idx="3">
                  <c:v>1.659209464909935</c:v>
                </c:pt>
                <c:pt idx="4">
                  <c:v>10.34678964898795</c:v>
                </c:pt>
              </c:numCache>
            </c:numRef>
          </c:val>
        </c:ser>
        <c:ser>
          <c:idx val="5"/>
          <c:order val="5"/>
          <c:tx>
            <c:strRef>
              <c:f>Blad1!$AE$274</c:f>
              <c:strCache>
                <c:ptCount val="1"/>
                <c:pt idx="0">
                  <c:v>2060</c:v>
                </c:pt>
              </c:strCache>
            </c:strRef>
          </c:tx>
          <c:cat>
            <c:strRef>
              <c:f>Blad1!$Y$275:$Y$279</c:f>
              <c:strCache>
                <c:ptCount val="5"/>
                <c:pt idx="0">
                  <c:v>EU27</c:v>
                </c:pt>
                <c:pt idx="1">
                  <c:v>Nordic</c:v>
                </c:pt>
                <c:pt idx="2">
                  <c:v>Rhineland</c:v>
                </c:pt>
                <c:pt idx="3">
                  <c:v>Anglo-Saxon</c:v>
                </c:pt>
                <c:pt idx="4">
                  <c:v>Mediterranean</c:v>
                </c:pt>
              </c:strCache>
            </c:strRef>
          </c:cat>
          <c:val>
            <c:numRef>
              <c:f>Blad1!$AE$275:$AE$279</c:f>
              <c:numCache>
                <c:formatCode>0.00</c:formatCode>
                <c:ptCount val="5"/>
                <c:pt idx="0" formatCode="General">
                  <c:v>3.5</c:v>
                </c:pt>
                <c:pt idx="1">
                  <c:v>3.167219282209174</c:v>
                </c:pt>
                <c:pt idx="2">
                  <c:v>2.389141481167329</c:v>
                </c:pt>
                <c:pt idx="3">
                  <c:v>4.80136326969614</c:v>
                </c:pt>
                <c:pt idx="4">
                  <c:v>-0.00949269792467078</c:v>
                </c:pt>
              </c:numCache>
            </c:numRef>
          </c:val>
        </c:ser>
        <c:shape val="box"/>
        <c:axId val="561959720"/>
        <c:axId val="561997832"/>
        <c:axId val="0"/>
      </c:bar3DChart>
      <c:catAx>
        <c:axId val="561959720"/>
        <c:scaling>
          <c:orientation val="minMax"/>
        </c:scaling>
        <c:axPos val="b"/>
        <c:numFmt formatCode="General" sourceLinked="1"/>
        <c:tickLblPos val="nextTo"/>
        <c:crossAx val="561997832"/>
        <c:crosses val="autoZero"/>
        <c:auto val="1"/>
        <c:lblAlgn val="ctr"/>
        <c:lblOffset val="100"/>
      </c:catAx>
      <c:valAx>
        <c:axId val="561997832"/>
        <c:scaling>
          <c:orientation val="minMax"/>
          <c:min val="0.0"/>
        </c:scaling>
        <c:axPos val="l"/>
        <c:majorGridlines/>
        <c:numFmt formatCode="General" sourceLinked="1"/>
        <c:tickLblPos val="nextTo"/>
        <c:crossAx val="56195972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 dirty="0" err="1"/>
              <a:t>Population</a:t>
            </a:r>
            <a:r>
              <a:rPr lang="nl-NL" dirty="0"/>
              <a:t> </a:t>
            </a:r>
            <a:r>
              <a:rPr lang="nl-NL" dirty="0" err="1"/>
              <a:t>projection</a:t>
            </a:r>
            <a:r>
              <a:rPr lang="nl-NL" dirty="0"/>
              <a:t> </a:t>
            </a:r>
            <a:r>
              <a:rPr lang="nl-NL" dirty="0" err="1"/>
              <a:t>shares</a:t>
            </a:r>
            <a:r>
              <a:rPr lang="nl-NL" dirty="0"/>
              <a:t> EU </a:t>
            </a:r>
            <a:r>
              <a:rPr lang="nl-NL" dirty="0" smtClean="0"/>
              <a:t>27</a:t>
            </a:r>
          </a:p>
          <a:p>
            <a:pPr>
              <a:defRPr/>
            </a:pPr>
            <a:r>
              <a:rPr lang="nl-NL" sz="1200" b="0" dirty="0" err="1" smtClean="0"/>
              <a:t>Based</a:t>
            </a:r>
            <a:r>
              <a:rPr lang="nl-NL" sz="1200" b="0" dirty="0" smtClean="0"/>
              <a:t> </a:t>
            </a:r>
            <a:r>
              <a:rPr lang="nl-NL" sz="1200" b="0" dirty="0" err="1" smtClean="0"/>
              <a:t>on</a:t>
            </a:r>
            <a:r>
              <a:rPr lang="nl-NL" sz="1200" b="0" dirty="0" smtClean="0"/>
              <a:t> </a:t>
            </a:r>
            <a:r>
              <a:rPr lang="nl-NL" sz="1200" b="0" dirty="0" err="1" smtClean="0"/>
              <a:t>current</a:t>
            </a:r>
            <a:r>
              <a:rPr lang="nl-NL" sz="1200" b="0" dirty="0" smtClean="0"/>
              <a:t> </a:t>
            </a:r>
            <a:r>
              <a:rPr lang="nl-NL" sz="1200" b="0" dirty="0" err="1" smtClean="0"/>
              <a:t>participation</a:t>
            </a:r>
            <a:r>
              <a:rPr lang="nl-NL" sz="1200" b="0" baseline="0" dirty="0" smtClean="0"/>
              <a:t> </a:t>
            </a:r>
            <a:r>
              <a:rPr lang="nl-NL" sz="1200" b="0" baseline="0" dirty="0" err="1" smtClean="0"/>
              <a:t>rate</a:t>
            </a:r>
            <a:endParaRPr lang="nl-NL" sz="1200" b="0" dirty="0"/>
          </a:p>
        </c:rich>
      </c:tx>
      <c:layout/>
    </c:title>
    <c:plotArea>
      <c:layout/>
      <c:areaChart>
        <c:grouping val="percentStacked"/>
        <c:ser>
          <c:idx val="0"/>
          <c:order val="0"/>
          <c:tx>
            <c:strRef>
              <c:f>Blad1!$I$377</c:f>
              <c:strCache>
                <c:ptCount val="1"/>
                <c:pt idx="0">
                  <c:v>15-64 a</c:v>
                </c:pt>
              </c:strCache>
            </c:strRef>
          </c:tx>
          <c:spPr>
            <a:solidFill>
              <a:srgbClr val="800000"/>
            </a:solidFill>
          </c:spPr>
          <c:cat>
            <c:numRef>
              <c:f>Blad1!$J$376:$O$376</c:f>
              <c:numCache>
                <c:formatCode>General</c:formatCode>
                <c:ptCount val="6"/>
                <c:pt idx="0">
                  <c:v>2010.0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  <c:pt idx="5">
                  <c:v>2060.0</c:v>
                </c:pt>
              </c:numCache>
            </c:numRef>
          </c:cat>
          <c:val>
            <c:numRef>
              <c:f>Blad1!$J$377:$O$377</c:f>
              <c:numCache>
                <c:formatCode>0.0</c:formatCode>
                <c:ptCount val="6"/>
                <c:pt idx="0">
                  <c:v>197642.566</c:v>
                </c:pt>
                <c:pt idx="1">
                  <c:v>195813.507</c:v>
                </c:pt>
                <c:pt idx="2">
                  <c:v>189946.724</c:v>
                </c:pt>
                <c:pt idx="3">
                  <c:v>181630.143</c:v>
                </c:pt>
                <c:pt idx="4">
                  <c:v>173720.957</c:v>
                </c:pt>
                <c:pt idx="5">
                  <c:v>167142.634</c:v>
                </c:pt>
              </c:numCache>
            </c:numRef>
          </c:val>
        </c:ser>
        <c:ser>
          <c:idx val="1"/>
          <c:order val="1"/>
          <c:tx>
            <c:strRef>
              <c:f>Blad1!$I$378</c:f>
              <c:strCache>
                <c:ptCount val="1"/>
                <c:pt idx="0">
                  <c:v>15-64 i</c:v>
                </c:pt>
              </c:strCache>
            </c:strRef>
          </c:tx>
          <c:spPr>
            <a:solidFill>
              <a:srgbClr val="FF0000"/>
            </a:solidFill>
          </c:spPr>
          <c:cat>
            <c:numRef>
              <c:f>Blad1!$J$376:$O$376</c:f>
              <c:numCache>
                <c:formatCode>General</c:formatCode>
                <c:ptCount val="6"/>
                <c:pt idx="0">
                  <c:v>2010.0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  <c:pt idx="5">
                  <c:v>2060.0</c:v>
                </c:pt>
              </c:numCache>
            </c:numRef>
          </c:cat>
          <c:val>
            <c:numRef>
              <c:f>Blad1!$J$378:$O$378</c:f>
              <c:numCache>
                <c:formatCode>0.0</c:formatCode>
                <c:ptCount val="6"/>
                <c:pt idx="0">
                  <c:v>137344.834</c:v>
                </c:pt>
                <c:pt idx="1">
                  <c:v>136073.793</c:v>
                </c:pt>
                <c:pt idx="2">
                  <c:v>131996.876</c:v>
                </c:pt>
                <c:pt idx="3">
                  <c:v>126217.557</c:v>
                </c:pt>
                <c:pt idx="4">
                  <c:v>120721.343</c:v>
                </c:pt>
                <c:pt idx="5">
                  <c:v>116149.966</c:v>
                </c:pt>
              </c:numCache>
            </c:numRef>
          </c:val>
        </c:ser>
        <c:ser>
          <c:idx val="2"/>
          <c:order val="2"/>
          <c:tx>
            <c:strRef>
              <c:f>Blad1!$I$379</c:f>
              <c:strCache>
                <c:ptCount val="1"/>
                <c:pt idx="0">
                  <c:v>0-14</c:v>
                </c:pt>
              </c:strCache>
            </c:strRef>
          </c:tx>
          <c:cat>
            <c:numRef>
              <c:f>Blad1!$J$376:$O$376</c:f>
              <c:numCache>
                <c:formatCode>General</c:formatCode>
                <c:ptCount val="6"/>
                <c:pt idx="0">
                  <c:v>2010.0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  <c:pt idx="5">
                  <c:v>2060.0</c:v>
                </c:pt>
              </c:numCache>
            </c:numRef>
          </c:cat>
          <c:val>
            <c:numRef>
              <c:f>Blad1!$J$379:$O$379</c:f>
              <c:numCache>
                <c:formatCode>General</c:formatCode>
                <c:ptCount val="6"/>
                <c:pt idx="0">
                  <c:v>77624.5</c:v>
                </c:pt>
                <c:pt idx="1">
                  <c:v>78898.1</c:v>
                </c:pt>
                <c:pt idx="2">
                  <c:v>75533.4</c:v>
                </c:pt>
                <c:pt idx="3">
                  <c:v>72610.4</c:v>
                </c:pt>
                <c:pt idx="4">
                  <c:v>72413.7</c:v>
                </c:pt>
                <c:pt idx="5">
                  <c:v>70952.3</c:v>
                </c:pt>
              </c:numCache>
            </c:numRef>
          </c:val>
        </c:ser>
        <c:ser>
          <c:idx val="3"/>
          <c:order val="3"/>
          <c:tx>
            <c:strRef>
              <c:f>Blad1!$I$380</c:f>
              <c:strCache>
                <c:ptCount val="1"/>
                <c:pt idx="0">
                  <c:v>65-80</c:v>
                </c:pt>
              </c:strCache>
            </c:strRef>
          </c:tx>
          <c:spPr>
            <a:solidFill>
              <a:srgbClr val="7F7F7F"/>
            </a:solidFill>
          </c:spPr>
          <c:cat>
            <c:numRef>
              <c:f>Blad1!$J$376:$O$376</c:f>
              <c:numCache>
                <c:formatCode>General</c:formatCode>
                <c:ptCount val="6"/>
                <c:pt idx="0">
                  <c:v>2010.0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  <c:pt idx="5">
                  <c:v>2060.0</c:v>
                </c:pt>
              </c:numCache>
            </c:numRef>
          </c:cat>
          <c:val>
            <c:numRef>
              <c:f>Blad1!$J$380:$O$380</c:f>
              <c:numCache>
                <c:formatCode>General</c:formatCode>
                <c:ptCount val="6"/>
                <c:pt idx="0">
                  <c:v>63522.8</c:v>
                </c:pt>
                <c:pt idx="1">
                  <c:v>73771.1</c:v>
                </c:pt>
                <c:pt idx="2">
                  <c:v>86442.8</c:v>
                </c:pt>
                <c:pt idx="3">
                  <c:v>93559.2</c:v>
                </c:pt>
                <c:pt idx="4">
                  <c:v>91807.5</c:v>
                </c:pt>
                <c:pt idx="5">
                  <c:v>90121.6</c:v>
                </c:pt>
              </c:numCache>
            </c:numRef>
          </c:val>
        </c:ser>
        <c:ser>
          <c:idx val="4"/>
          <c:order val="4"/>
          <c:tx>
            <c:strRef>
              <c:f>Blad1!$I$381</c:f>
              <c:strCache>
                <c:ptCount val="1"/>
                <c:pt idx="0">
                  <c:v>&gt;80</c:v>
                </c:pt>
              </c:strCache>
            </c:strRef>
          </c:tx>
          <c:spPr>
            <a:solidFill>
              <a:srgbClr val="CCCCCC"/>
            </a:solidFill>
            <a:ln w="25400">
              <a:noFill/>
            </a:ln>
          </c:spPr>
          <c:cat>
            <c:numRef>
              <c:f>Blad1!$J$376:$O$376</c:f>
              <c:numCache>
                <c:formatCode>General</c:formatCode>
                <c:ptCount val="6"/>
                <c:pt idx="0">
                  <c:v>2010.0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  <c:pt idx="5">
                  <c:v>2060.0</c:v>
                </c:pt>
              </c:numCache>
            </c:numRef>
          </c:cat>
          <c:val>
            <c:numRef>
              <c:f>Blad1!$J$381:$O$381</c:f>
              <c:numCache>
                <c:formatCode>General</c:formatCode>
                <c:ptCount val="6"/>
                <c:pt idx="0">
                  <c:v>23254.7</c:v>
                </c:pt>
                <c:pt idx="1">
                  <c:v>29281.1</c:v>
                </c:pt>
                <c:pt idx="2">
                  <c:v>36022.3</c:v>
                </c:pt>
                <c:pt idx="3">
                  <c:v>46085.2</c:v>
                </c:pt>
                <c:pt idx="4">
                  <c:v>56640.0</c:v>
                </c:pt>
                <c:pt idx="5">
                  <c:v>61352.0</c:v>
                </c:pt>
              </c:numCache>
            </c:numRef>
          </c:val>
        </c:ser>
        <c:axId val="557780872"/>
        <c:axId val="557783816"/>
      </c:areaChart>
      <c:catAx>
        <c:axId val="557780872"/>
        <c:scaling>
          <c:orientation val="minMax"/>
        </c:scaling>
        <c:axPos val="b"/>
        <c:numFmt formatCode="General" sourceLinked="1"/>
        <c:tickLblPos val="nextTo"/>
        <c:crossAx val="557783816"/>
        <c:crosses val="autoZero"/>
        <c:auto val="1"/>
        <c:lblAlgn val="ctr"/>
        <c:lblOffset val="100"/>
      </c:catAx>
      <c:valAx>
        <c:axId val="557783816"/>
        <c:scaling>
          <c:orientation val="minMax"/>
        </c:scaling>
        <c:axPos val="l"/>
        <c:majorGridlines/>
        <c:numFmt formatCode="0%" sourceLinked="1"/>
        <c:tickLblPos val="nextTo"/>
        <c:crossAx val="557780872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view3D>
      <c:rAngAx val="1"/>
    </c:view3D>
    <c:plotArea>
      <c:layout>
        <c:manualLayout>
          <c:layoutTarget val="inner"/>
          <c:xMode val="edge"/>
          <c:yMode val="edge"/>
          <c:x val="0.0844792213473316"/>
          <c:y val="0.0509259259259259"/>
          <c:w val="0.729452755905512"/>
          <c:h val="0.772753280839895"/>
        </c:manualLayout>
      </c:layout>
      <c:bar3DChart>
        <c:barDir val="col"/>
        <c:grouping val="stacked"/>
        <c:ser>
          <c:idx val="0"/>
          <c:order val="0"/>
          <c:tx>
            <c:strRef>
              <c:f>Blad1!$L$407</c:f>
              <c:strCache>
                <c:ptCount val="1"/>
                <c:pt idx="0">
                  <c:v>2007</c:v>
                </c:pt>
              </c:strCache>
            </c:strRef>
          </c:tx>
          <c:cat>
            <c:strRef>
              <c:f>Blad1!$K$408:$K$436</c:f>
              <c:strCache>
                <c:ptCount val="29"/>
                <c:pt idx="0">
                  <c:v>Austria</c:v>
                </c:pt>
                <c:pt idx="1">
                  <c:v>Belgium</c:v>
                </c:pt>
                <c:pt idx="2">
                  <c:v>Bulgaria</c:v>
                </c:pt>
                <c:pt idx="3">
                  <c:v>Cyprus</c:v>
                </c:pt>
                <c:pt idx="4">
                  <c:v>Czech Republic</c:v>
                </c:pt>
                <c:pt idx="5">
                  <c:v>Denmark</c:v>
                </c:pt>
                <c:pt idx="6">
                  <c:v>Estonia</c:v>
                </c:pt>
                <c:pt idx="7">
                  <c:v>Finland</c:v>
                </c:pt>
                <c:pt idx="8">
                  <c:v>France</c:v>
                </c:pt>
                <c:pt idx="9">
                  <c:v>Germany</c:v>
                </c:pt>
                <c:pt idx="10">
                  <c:v>Greece</c:v>
                </c:pt>
                <c:pt idx="11">
                  <c:v>Hungary</c:v>
                </c:pt>
                <c:pt idx="12">
                  <c:v>Ireland</c:v>
                </c:pt>
                <c:pt idx="13">
                  <c:v>Italy</c:v>
                </c:pt>
                <c:pt idx="14">
                  <c:v>Latvia</c:v>
                </c:pt>
                <c:pt idx="15">
                  <c:v>Lithuania</c:v>
                </c:pt>
                <c:pt idx="16">
                  <c:v>Luxembourg</c:v>
                </c:pt>
                <c:pt idx="17">
                  <c:v>Malta</c:v>
                </c:pt>
                <c:pt idx="18">
                  <c:v>Netherlands</c:v>
                </c:pt>
                <c:pt idx="19">
                  <c:v>Poland</c:v>
                </c:pt>
                <c:pt idx="20">
                  <c:v>Portugal</c:v>
                </c:pt>
                <c:pt idx="21">
                  <c:v>Romania</c:v>
                </c:pt>
                <c:pt idx="22">
                  <c:v>Slovakia</c:v>
                </c:pt>
                <c:pt idx="23">
                  <c:v>Slovenia</c:v>
                </c:pt>
                <c:pt idx="24">
                  <c:v>Spain</c:v>
                </c:pt>
                <c:pt idx="25">
                  <c:v>Sweden</c:v>
                </c:pt>
                <c:pt idx="26">
                  <c:v>United Kingdom</c:v>
                </c:pt>
                <c:pt idx="27">
                  <c:v>EU 27</c:v>
                </c:pt>
                <c:pt idx="28">
                  <c:v>Euro area</c:v>
                </c:pt>
              </c:strCache>
            </c:strRef>
          </c:cat>
          <c:val>
            <c:numRef>
              <c:f>Blad1!$L$408:$L$436</c:f>
              <c:numCache>
                <c:formatCode>General</c:formatCode>
                <c:ptCount val="29"/>
                <c:pt idx="0">
                  <c:v>26.0</c:v>
                </c:pt>
                <c:pt idx="1">
                  <c:v>26.5</c:v>
                </c:pt>
                <c:pt idx="2">
                  <c:v>16.6</c:v>
                </c:pt>
                <c:pt idx="3">
                  <c:v>15.4</c:v>
                </c:pt>
                <c:pt idx="4">
                  <c:v>17.9</c:v>
                </c:pt>
                <c:pt idx="5">
                  <c:v>24.8</c:v>
                </c:pt>
                <c:pt idx="6">
                  <c:v>14.3</c:v>
                </c:pt>
                <c:pt idx="7">
                  <c:v>24.2</c:v>
                </c:pt>
                <c:pt idx="8">
                  <c:v>28.4</c:v>
                </c:pt>
                <c:pt idx="9">
                  <c:v>23.6</c:v>
                </c:pt>
                <c:pt idx="10">
                  <c:v>22.1</c:v>
                </c:pt>
                <c:pt idx="11">
                  <c:v>21.6</c:v>
                </c:pt>
                <c:pt idx="12">
                  <c:v>17.2</c:v>
                </c:pt>
                <c:pt idx="13">
                  <c:v>26.0</c:v>
                </c:pt>
                <c:pt idx="14">
                  <c:v>13.2</c:v>
                </c:pt>
                <c:pt idx="15">
                  <c:v>15.8</c:v>
                </c:pt>
                <c:pt idx="16">
                  <c:v>20.0</c:v>
                </c:pt>
                <c:pt idx="17">
                  <c:v>18.2</c:v>
                </c:pt>
                <c:pt idx="18">
                  <c:v>20.5</c:v>
                </c:pt>
                <c:pt idx="19">
                  <c:v>20.5</c:v>
                </c:pt>
                <c:pt idx="20">
                  <c:v>24.5</c:v>
                </c:pt>
                <c:pt idx="21">
                  <c:v>13.1</c:v>
                </c:pt>
                <c:pt idx="22">
                  <c:v>15.2</c:v>
                </c:pt>
                <c:pt idx="23">
                  <c:v>22.9</c:v>
                </c:pt>
                <c:pt idx="24">
                  <c:v>19.3</c:v>
                </c:pt>
                <c:pt idx="25">
                  <c:v>27.2</c:v>
                </c:pt>
                <c:pt idx="26">
                  <c:v>18.9</c:v>
                </c:pt>
                <c:pt idx="27">
                  <c:v>23.1</c:v>
                </c:pt>
                <c:pt idx="28">
                  <c:v>24.3</c:v>
                </c:pt>
              </c:numCache>
            </c:numRef>
          </c:val>
        </c:ser>
        <c:ser>
          <c:idx val="1"/>
          <c:order val="1"/>
          <c:tx>
            <c:strRef>
              <c:f>Blad1!$M$407</c:f>
              <c:strCache>
                <c:ptCount val="1"/>
                <c:pt idx="0">
                  <c:v>2007-2060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Blad1!$K$408:$K$436</c:f>
              <c:strCache>
                <c:ptCount val="29"/>
                <c:pt idx="0">
                  <c:v>Austria</c:v>
                </c:pt>
                <c:pt idx="1">
                  <c:v>Belgium</c:v>
                </c:pt>
                <c:pt idx="2">
                  <c:v>Bulgaria</c:v>
                </c:pt>
                <c:pt idx="3">
                  <c:v>Cyprus</c:v>
                </c:pt>
                <c:pt idx="4">
                  <c:v>Czech Republic</c:v>
                </c:pt>
                <c:pt idx="5">
                  <c:v>Denmark</c:v>
                </c:pt>
                <c:pt idx="6">
                  <c:v>Estonia</c:v>
                </c:pt>
                <c:pt idx="7">
                  <c:v>Finland</c:v>
                </c:pt>
                <c:pt idx="8">
                  <c:v>France</c:v>
                </c:pt>
                <c:pt idx="9">
                  <c:v>Germany</c:v>
                </c:pt>
                <c:pt idx="10">
                  <c:v>Greece</c:v>
                </c:pt>
                <c:pt idx="11">
                  <c:v>Hungary</c:v>
                </c:pt>
                <c:pt idx="12">
                  <c:v>Ireland</c:v>
                </c:pt>
                <c:pt idx="13">
                  <c:v>Italy</c:v>
                </c:pt>
                <c:pt idx="14">
                  <c:v>Latvia</c:v>
                </c:pt>
                <c:pt idx="15">
                  <c:v>Lithuania</c:v>
                </c:pt>
                <c:pt idx="16">
                  <c:v>Luxembourg</c:v>
                </c:pt>
                <c:pt idx="17">
                  <c:v>Malta</c:v>
                </c:pt>
                <c:pt idx="18">
                  <c:v>Netherlands</c:v>
                </c:pt>
                <c:pt idx="19">
                  <c:v>Poland</c:v>
                </c:pt>
                <c:pt idx="20">
                  <c:v>Portugal</c:v>
                </c:pt>
                <c:pt idx="21">
                  <c:v>Romania</c:v>
                </c:pt>
                <c:pt idx="22">
                  <c:v>Slovakia</c:v>
                </c:pt>
                <c:pt idx="23">
                  <c:v>Slovenia</c:v>
                </c:pt>
                <c:pt idx="24">
                  <c:v>Spain</c:v>
                </c:pt>
                <c:pt idx="25">
                  <c:v>Sweden</c:v>
                </c:pt>
                <c:pt idx="26">
                  <c:v>United Kingdom</c:v>
                </c:pt>
                <c:pt idx="27">
                  <c:v>EU 27</c:v>
                </c:pt>
                <c:pt idx="28">
                  <c:v>Euro area</c:v>
                </c:pt>
              </c:strCache>
            </c:strRef>
          </c:cat>
          <c:val>
            <c:numRef>
              <c:f>Blad1!$M$408:$M$436</c:f>
              <c:numCache>
                <c:formatCode>General</c:formatCode>
                <c:ptCount val="29"/>
                <c:pt idx="0">
                  <c:v>3.1</c:v>
                </c:pt>
                <c:pt idx="1">
                  <c:v>6.9</c:v>
                </c:pt>
                <c:pt idx="2">
                  <c:v>3.7</c:v>
                </c:pt>
                <c:pt idx="3">
                  <c:v>10.8</c:v>
                </c:pt>
                <c:pt idx="4">
                  <c:v>5.5</c:v>
                </c:pt>
                <c:pt idx="5">
                  <c:v>2.6</c:v>
                </c:pt>
                <c:pt idx="6">
                  <c:v>0.4</c:v>
                </c:pt>
                <c:pt idx="7">
                  <c:v>6.3</c:v>
                </c:pt>
                <c:pt idx="8">
                  <c:v>2.7</c:v>
                </c:pt>
                <c:pt idx="9">
                  <c:v>4.8</c:v>
                </c:pt>
                <c:pt idx="10">
                  <c:v>15.9</c:v>
                </c:pt>
                <c:pt idx="11">
                  <c:v>4.1</c:v>
                </c:pt>
                <c:pt idx="12">
                  <c:v>8.9</c:v>
                </c:pt>
                <c:pt idx="13">
                  <c:v>1.6</c:v>
                </c:pt>
                <c:pt idx="14">
                  <c:v>0.4</c:v>
                </c:pt>
                <c:pt idx="15">
                  <c:v>5.4</c:v>
                </c:pt>
                <c:pt idx="16">
                  <c:v>18.0</c:v>
                </c:pt>
                <c:pt idx="17">
                  <c:v>10.2</c:v>
                </c:pt>
                <c:pt idx="18">
                  <c:v>9.4</c:v>
                </c:pt>
                <c:pt idx="19">
                  <c:v>-2.4</c:v>
                </c:pt>
                <c:pt idx="20">
                  <c:v>3.4</c:v>
                </c:pt>
                <c:pt idx="21">
                  <c:v>10.1</c:v>
                </c:pt>
                <c:pt idx="22">
                  <c:v>5.2</c:v>
                </c:pt>
                <c:pt idx="23">
                  <c:v>12.8</c:v>
                </c:pt>
                <c:pt idx="24">
                  <c:v>9.0</c:v>
                </c:pt>
                <c:pt idx="25">
                  <c:v>2.6</c:v>
                </c:pt>
                <c:pt idx="26">
                  <c:v>5.1</c:v>
                </c:pt>
                <c:pt idx="27">
                  <c:v>4.7</c:v>
                </c:pt>
                <c:pt idx="28">
                  <c:v>5.2</c:v>
                </c:pt>
              </c:numCache>
            </c:numRef>
          </c:val>
        </c:ser>
        <c:shape val="box"/>
        <c:axId val="561510616"/>
        <c:axId val="556811240"/>
        <c:axId val="0"/>
      </c:bar3DChart>
      <c:catAx>
        <c:axId val="561510616"/>
        <c:scaling>
          <c:orientation val="minMax"/>
        </c:scaling>
        <c:axPos val="b"/>
        <c:tickLblPos val="nextTo"/>
        <c:crossAx val="556811240"/>
        <c:crosses val="autoZero"/>
        <c:auto val="1"/>
        <c:lblAlgn val="ctr"/>
        <c:lblOffset val="100"/>
      </c:catAx>
      <c:valAx>
        <c:axId val="556811240"/>
        <c:scaling>
          <c:orientation val="minMax"/>
        </c:scaling>
        <c:axPos val="l"/>
        <c:majorGridlines/>
        <c:numFmt formatCode="General" sourceLinked="1"/>
        <c:tickLblPos val="nextTo"/>
        <c:crossAx val="56151061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 dirty="0" err="1"/>
              <a:t>Turkey</a:t>
            </a:r>
            <a:r>
              <a:rPr lang="nl-NL" dirty="0"/>
              <a:t> </a:t>
            </a:r>
            <a:r>
              <a:rPr lang="nl-NL" dirty="0" err="1"/>
              <a:t>population</a:t>
            </a:r>
            <a:r>
              <a:rPr lang="nl-NL" dirty="0"/>
              <a:t> </a:t>
            </a:r>
            <a:r>
              <a:rPr lang="nl-NL" dirty="0" err="1" smtClean="0"/>
              <a:t>projection</a:t>
            </a:r>
            <a:r>
              <a:rPr lang="nl-NL" dirty="0" smtClean="0"/>
              <a:t> </a:t>
            </a:r>
            <a:r>
              <a:rPr lang="nl-NL" dirty="0" err="1" smtClean="0"/>
              <a:t>shares</a:t>
            </a:r>
            <a:endParaRPr lang="nl-NL" dirty="0"/>
          </a:p>
        </c:rich>
      </c:tx>
      <c:layout/>
    </c:title>
    <c:plotArea>
      <c:layout/>
      <c:areaChart>
        <c:grouping val="percentStacked"/>
        <c:ser>
          <c:idx val="1"/>
          <c:order val="0"/>
          <c:tx>
            <c:strRef>
              <c:f>Blad1!$A$462</c:f>
              <c:strCache>
                <c:ptCount val="1"/>
                <c:pt idx="0">
                  <c:v>0-14</c:v>
                </c:pt>
              </c:strCache>
            </c:strRef>
          </c:tx>
          <c:cat>
            <c:numRef>
              <c:f>Blad1!$B$461:$F$461</c:f>
              <c:numCache>
                <c:formatCode>General</c:formatCode>
                <c:ptCount val="5"/>
                <c:pt idx="0">
                  <c:v>2010.0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</c:numCache>
            </c:numRef>
          </c:cat>
          <c:val>
            <c:numRef>
              <c:f>Blad1!$B$462:$F$462</c:f>
              <c:numCache>
                <c:formatCode>General</c:formatCode>
                <c:ptCount val="5"/>
                <c:pt idx="0">
                  <c:v>26.8</c:v>
                </c:pt>
                <c:pt idx="1">
                  <c:v>23.8</c:v>
                </c:pt>
                <c:pt idx="2">
                  <c:v>22.6</c:v>
                </c:pt>
                <c:pt idx="3">
                  <c:v>21.2</c:v>
                </c:pt>
                <c:pt idx="4">
                  <c:v>20.5</c:v>
                </c:pt>
              </c:numCache>
            </c:numRef>
          </c:val>
        </c:ser>
        <c:ser>
          <c:idx val="2"/>
          <c:order val="1"/>
          <c:tx>
            <c:strRef>
              <c:f>Blad1!$A$463</c:f>
              <c:strCache>
                <c:ptCount val="1"/>
                <c:pt idx="0">
                  <c:v>15-64</c:v>
                </c:pt>
              </c:strCache>
            </c:strRef>
          </c:tx>
          <c:spPr>
            <a:solidFill>
              <a:srgbClr val="FFFF00"/>
            </a:solidFill>
          </c:spPr>
          <c:cat>
            <c:numRef>
              <c:f>Blad1!$B$461:$F$461</c:f>
              <c:numCache>
                <c:formatCode>General</c:formatCode>
                <c:ptCount val="5"/>
                <c:pt idx="0">
                  <c:v>2010.0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</c:numCache>
            </c:numRef>
          </c:cat>
          <c:val>
            <c:numRef>
              <c:f>Blad1!$B$463:$F$463</c:f>
              <c:numCache>
                <c:formatCode>General</c:formatCode>
                <c:ptCount val="5"/>
                <c:pt idx="0">
                  <c:v>67.2</c:v>
                </c:pt>
                <c:pt idx="1">
                  <c:v>68.9</c:v>
                </c:pt>
                <c:pt idx="2">
                  <c:v>67.6</c:v>
                </c:pt>
                <c:pt idx="3">
                  <c:v>65.6</c:v>
                </c:pt>
                <c:pt idx="4">
                  <c:v>62.9</c:v>
                </c:pt>
              </c:numCache>
            </c:numRef>
          </c:val>
        </c:ser>
        <c:ser>
          <c:idx val="3"/>
          <c:order val="2"/>
          <c:tx>
            <c:strRef>
              <c:f>Blad1!$A$464</c:f>
              <c:strCache>
                <c:ptCount val="1"/>
                <c:pt idx="0">
                  <c:v>65-80</c:v>
                </c:pt>
              </c:strCache>
            </c:strRef>
          </c:tx>
          <c:spPr>
            <a:solidFill>
              <a:srgbClr val="FF0000"/>
            </a:solidFill>
          </c:spPr>
          <c:cat>
            <c:numRef>
              <c:f>Blad1!$B$461:$F$461</c:f>
              <c:numCache>
                <c:formatCode>General</c:formatCode>
                <c:ptCount val="5"/>
                <c:pt idx="0">
                  <c:v>2010.0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</c:numCache>
            </c:numRef>
          </c:cat>
          <c:val>
            <c:numRef>
              <c:f>Blad1!$B$464:$F$464</c:f>
              <c:numCache>
                <c:formatCode>General</c:formatCode>
                <c:ptCount val="5"/>
                <c:pt idx="0">
                  <c:v>5.0</c:v>
                </c:pt>
                <c:pt idx="1">
                  <c:v>6.2</c:v>
                </c:pt>
                <c:pt idx="2">
                  <c:v>8.6</c:v>
                </c:pt>
                <c:pt idx="3">
                  <c:v>11.2</c:v>
                </c:pt>
                <c:pt idx="4">
                  <c:v>13.6</c:v>
                </c:pt>
              </c:numCache>
            </c:numRef>
          </c:val>
        </c:ser>
        <c:ser>
          <c:idx val="4"/>
          <c:order val="3"/>
          <c:tx>
            <c:strRef>
              <c:f>Blad1!$A$465</c:f>
              <c:strCache>
                <c:ptCount val="1"/>
                <c:pt idx="0">
                  <c:v>&gt;80</c:v>
                </c:pt>
              </c:strCache>
            </c:strRef>
          </c:tx>
          <c:spPr>
            <a:solidFill>
              <a:srgbClr val="000090"/>
            </a:solidFill>
          </c:spPr>
          <c:cat>
            <c:numRef>
              <c:f>Blad1!$B$461:$F$461</c:f>
              <c:numCache>
                <c:formatCode>General</c:formatCode>
                <c:ptCount val="5"/>
                <c:pt idx="0">
                  <c:v>2010.0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</c:numCache>
            </c:numRef>
          </c:cat>
          <c:val>
            <c:numRef>
              <c:f>Blad1!$B$465:$F$465</c:f>
              <c:numCache>
                <c:formatCode>General</c:formatCode>
                <c:ptCount val="5"/>
                <c:pt idx="0">
                  <c:v>1.0</c:v>
                </c:pt>
                <c:pt idx="1">
                  <c:v>1.0</c:v>
                </c:pt>
                <c:pt idx="2">
                  <c:v>1.2</c:v>
                </c:pt>
                <c:pt idx="3">
                  <c:v>2.0</c:v>
                </c:pt>
                <c:pt idx="4">
                  <c:v>3.0</c:v>
                </c:pt>
              </c:numCache>
            </c:numRef>
          </c:val>
        </c:ser>
        <c:axId val="557235944"/>
        <c:axId val="556841672"/>
      </c:areaChart>
      <c:catAx>
        <c:axId val="557235944"/>
        <c:scaling>
          <c:orientation val="minMax"/>
        </c:scaling>
        <c:axPos val="b"/>
        <c:numFmt formatCode="General" sourceLinked="1"/>
        <c:tickLblPos val="nextTo"/>
        <c:crossAx val="556841672"/>
        <c:crosses val="autoZero"/>
        <c:auto val="1"/>
        <c:lblAlgn val="ctr"/>
        <c:lblOffset val="100"/>
      </c:catAx>
      <c:valAx>
        <c:axId val="556841672"/>
        <c:scaling>
          <c:orientation val="minMax"/>
        </c:scaling>
        <c:axPos val="l"/>
        <c:majorGridlines/>
        <c:numFmt formatCode="0%" sourceLinked="1"/>
        <c:tickLblPos val="nextTo"/>
        <c:crossAx val="557235944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2"/>
  <c:chart>
    <c:title>
      <c:tx>
        <c:rich>
          <a:bodyPr/>
          <a:lstStyle/>
          <a:p>
            <a:pPr>
              <a:defRPr/>
            </a:pPr>
            <a:r>
              <a:rPr lang="nl-NL"/>
              <a:t>Median Age</a:t>
            </a:r>
          </a:p>
        </c:rich>
      </c:tx>
      <c:layout/>
    </c:title>
    <c:plotArea>
      <c:layout/>
      <c:lineChart>
        <c:grouping val="standard"/>
        <c:ser>
          <c:idx val="1"/>
          <c:order val="0"/>
          <c:tx>
            <c:strRef>
              <c:f>'1960-2050'!$H$68</c:f>
              <c:strCache>
                <c:ptCount val="1"/>
                <c:pt idx="0">
                  <c:v>Europe</c:v>
                </c:pt>
              </c:strCache>
            </c:strRef>
          </c:tx>
          <c:cat>
            <c:numRef>
              <c:f>'1960-2050'!$G$69:$G$89</c:f>
              <c:numCache>
                <c:formatCode>General</c:formatCode>
                <c:ptCount val="21"/>
                <c:pt idx="0">
                  <c:v>1950.0</c:v>
                </c:pt>
                <c:pt idx="1">
                  <c:v>1955.0</c:v>
                </c:pt>
                <c:pt idx="2">
                  <c:v>1960.0</c:v>
                </c:pt>
                <c:pt idx="3">
                  <c:v>1965.0</c:v>
                </c:pt>
                <c:pt idx="4">
                  <c:v>1970.0</c:v>
                </c:pt>
                <c:pt idx="5">
                  <c:v>1975.0</c:v>
                </c:pt>
                <c:pt idx="6">
                  <c:v>1980.0</c:v>
                </c:pt>
                <c:pt idx="7">
                  <c:v>1985.0</c:v>
                </c:pt>
                <c:pt idx="8">
                  <c:v>1990.0</c:v>
                </c:pt>
                <c:pt idx="9">
                  <c:v>1995.0</c:v>
                </c:pt>
                <c:pt idx="10">
                  <c:v>2000.0</c:v>
                </c:pt>
                <c:pt idx="11">
                  <c:v>2005.0</c:v>
                </c:pt>
                <c:pt idx="12">
                  <c:v>2010.0</c:v>
                </c:pt>
                <c:pt idx="13">
                  <c:v>2015.0</c:v>
                </c:pt>
                <c:pt idx="14">
                  <c:v>2020.0</c:v>
                </c:pt>
                <c:pt idx="15">
                  <c:v>2025.0</c:v>
                </c:pt>
                <c:pt idx="16">
                  <c:v>2030.0</c:v>
                </c:pt>
                <c:pt idx="17">
                  <c:v>2035.0</c:v>
                </c:pt>
                <c:pt idx="18">
                  <c:v>2040.0</c:v>
                </c:pt>
                <c:pt idx="19">
                  <c:v>2045.0</c:v>
                </c:pt>
                <c:pt idx="20">
                  <c:v>2050.0</c:v>
                </c:pt>
              </c:numCache>
            </c:numRef>
          </c:cat>
          <c:val>
            <c:numRef>
              <c:f>'1960-2050'!$H$69:$H$89</c:f>
              <c:numCache>
                <c:formatCode>General</c:formatCode>
                <c:ptCount val="21"/>
                <c:pt idx="0">
                  <c:v>29.7</c:v>
                </c:pt>
                <c:pt idx="1">
                  <c:v>30.1</c:v>
                </c:pt>
                <c:pt idx="2">
                  <c:v>30.7</c:v>
                </c:pt>
                <c:pt idx="3">
                  <c:v>31.1</c:v>
                </c:pt>
                <c:pt idx="4">
                  <c:v>31.8</c:v>
                </c:pt>
                <c:pt idx="5">
                  <c:v>32.1</c:v>
                </c:pt>
                <c:pt idx="6">
                  <c:v>32.7</c:v>
                </c:pt>
                <c:pt idx="7">
                  <c:v>33.7</c:v>
                </c:pt>
                <c:pt idx="8">
                  <c:v>34.8</c:v>
                </c:pt>
                <c:pt idx="9">
                  <c:v>36.1</c:v>
                </c:pt>
                <c:pt idx="10">
                  <c:v>37.6</c:v>
                </c:pt>
                <c:pt idx="11">
                  <c:v>38.9</c:v>
                </c:pt>
                <c:pt idx="12">
                  <c:v>40.2</c:v>
                </c:pt>
                <c:pt idx="13">
                  <c:v>41.5</c:v>
                </c:pt>
                <c:pt idx="14">
                  <c:v>42.7</c:v>
                </c:pt>
                <c:pt idx="15">
                  <c:v>44.0</c:v>
                </c:pt>
                <c:pt idx="16">
                  <c:v>45.3</c:v>
                </c:pt>
                <c:pt idx="17">
                  <c:v>46.4</c:v>
                </c:pt>
                <c:pt idx="18">
                  <c:v>46.9</c:v>
                </c:pt>
                <c:pt idx="19">
                  <c:v>46.8</c:v>
                </c:pt>
                <c:pt idx="20">
                  <c:v>46.6</c:v>
                </c:pt>
              </c:numCache>
            </c:numRef>
          </c:val>
        </c:ser>
        <c:ser>
          <c:idx val="2"/>
          <c:order val="1"/>
          <c:tx>
            <c:strRef>
              <c:f>'1960-2050'!$I$68</c:f>
              <c:strCache>
                <c:ptCount val="1"/>
                <c:pt idx="0">
                  <c:v>Turkey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</c:spPr>
          </c:marker>
          <c:cat>
            <c:numRef>
              <c:f>'1960-2050'!$G$69:$G$89</c:f>
              <c:numCache>
                <c:formatCode>General</c:formatCode>
                <c:ptCount val="21"/>
                <c:pt idx="0">
                  <c:v>1950.0</c:v>
                </c:pt>
                <c:pt idx="1">
                  <c:v>1955.0</c:v>
                </c:pt>
                <c:pt idx="2">
                  <c:v>1960.0</c:v>
                </c:pt>
                <c:pt idx="3">
                  <c:v>1965.0</c:v>
                </c:pt>
                <c:pt idx="4">
                  <c:v>1970.0</c:v>
                </c:pt>
                <c:pt idx="5">
                  <c:v>1975.0</c:v>
                </c:pt>
                <c:pt idx="6">
                  <c:v>1980.0</c:v>
                </c:pt>
                <c:pt idx="7">
                  <c:v>1985.0</c:v>
                </c:pt>
                <c:pt idx="8">
                  <c:v>1990.0</c:v>
                </c:pt>
                <c:pt idx="9">
                  <c:v>1995.0</c:v>
                </c:pt>
                <c:pt idx="10">
                  <c:v>2000.0</c:v>
                </c:pt>
                <c:pt idx="11">
                  <c:v>2005.0</c:v>
                </c:pt>
                <c:pt idx="12">
                  <c:v>2010.0</c:v>
                </c:pt>
                <c:pt idx="13">
                  <c:v>2015.0</c:v>
                </c:pt>
                <c:pt idx="14">
                  <c:v>2020.0</c:v>
                </c:pt>
                <c:pt idx="15">
                  <c:v>2025.0</c:v>
                </c:pt>
                <c:pt idx="16">
                  <c:v>2030.0</c:v>
                </c:pt>
                <c:pt idx="17">
                  <c:v>2035.0</c:v>
                </c:pt>
                <c:pt idx="18">
                  <c:v>2040.0</c:v>
                </c:pt>
                <c:pt idx="19">
                  <c:v>2045.0</c:v>
                </c:pt>
                <c:pt idx="20">
                  <c:v>2050.0</c:v>
                </c:pt>
              </c:numCache>
            </c:numRef>
          </c:cat>
          <c:val>
            <c:numRef>
              <c:f>'1960-2050'!$I$69:$I$89</c:f>
              <c:numCache>
                <c:formatCode>General</c:formatCode>
                <c:ptCount val="21"/>
                <c:pt idx="0">
                  <c:v>19.4</c:v>
                </c:pt>
                <c:pt idx="1">
                  <c:v>19.8</c:v>
                </c:pt>
                <c:pt idx="2">
                  <c:v>19.5</c:v>
                </c:pt>
                <c:pt idx="3">
                  <c:v>18.8</c:v>
                </c:pt>
                <c:pt idx="4">
                  <c:v>19.0</c:v>
                </c:pt>
                <c:pt idx="5">
                  <c:v>19.0</c:v>
                </c:pt>
                <c:pt idx="6">
                  <c:v>19.5</c:v>
                </c:pt>
                <c:pt idx="7">
                  <c:v>20.2</c:v>
                </c:pt>
                <c:pt idx="8">
                  <c:v>21.5</c:v>
                </c:pt>
                <c:pt idx="9">
                  <c:v>22.9</c:v>
                </c:pt>
                <c:pt idx="10">
                  <c:v>24.5</c:v>
                </c:pt>
                <c:pt idx="11">
                  <c:v>26.5</c:v>
                </c:pt>
                <c:pt idx="12">
                  <c:v>28.3</c:v>
                </c:pt>
                <c:pt idx="13">
                  <c:v>30.2</c:v>
                </c:pt>
                <c:pt idx="14">
                  <c:v>31.9</c:v>
                </c:pt>
                <c:pt idx="15">
                  <c:v>33.6</c:v>
                </c:pt>
                <c:pt idx="16">
                  <c:v>35.4</c:v>
                </c:pt>
                <c:pt idx="17">
                  <c:v>37.0</c:v>
                </c:pt>
                <c:pt idx="18">
                  <c:v>38.5</c:v>
                </c:pt>
                <c:pt idx="19">
                  <c:v>39.7</c:v>
                </c:pt>
                <c:pt idx="20">
                  <c:v>40.7</c:v>
                </c:pt>
              </c:numCache>
            </c:numRef>
          </c:val>
        </c:ser>
        <c:marker val="1"/>
        <c:axId val="557239944"/>
        <c:axId val="557221128"/>
      </c:lineChart>
      <c:catAx>
        <c:axId val="557239944"/>
        <c:scaling>
          <c:orientation val="minMax"/>
        </c:scaling>
        <c:axPos val="b"/>
        <c:numFmt formatCode="General" sourceLinked="1"/>
        <c:tickLblPos val="nextTo"/>
        <c:crossAx val="557221128"/>
        <c:crosses val="autoZero"/>
        <c:auto val="1"/>
        <c:lblAlgn val="ctr"/>
        <c:lblOffset val="100"/>
      </c:catAx>
      <c:valAx>
        <c:axId val="557221128"/>
        <c:scaling>
          <c:orientation val="minMax"/>
        </c:scaling>
        <c:axPos val="l"/>
        <c:majorGridlines/>
        <c:numFmt formatCode="General" sourceLinked="1"/>
        <c:tickLblPos val="nextTo"/>
        <c:crossAx val="55723994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2"/>
  <c:chart>
    <c:title>
      <c:tx>
        <c:rich>
          <a:bodyPr/>
          <a:lstStyle/>
          <a:p>
            <a:pPr>
              <a:defRPr/>
            </a:pPr>
            <a:r>
              <a:rPr lang="nl-NL"/>
              <a:t>Life expectancy at birth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'1960-2050'!$Y$35</c:f>
              <c:strCache>
                <c:ptCount val="1"/>
                <c:pt idx="0">
                  <c:v>Turkey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</c:spPr>
          </c:marker>
          <c:cat>
            <c:numRef>
              <c:f>'1960-2050'!$Z$30:$AI$30</c:f>
              <c:numCache>
                <c:formatCode>General</c:formatCode>
                <c:ptCount val="10"/>
                <c:pt idx="0">
                  <c:v>1960.0</c:v>
                </c:pt>
                <c:pt idx="1">
                  <c:v>1970.0</c:v>
                </c:pt>
                <c:pt idx="2">
                  <c:v>1980.0</c:v>
                </c:pt>
                <c:pt idx="3">
                  <c:v>1990.0</c:v>
                </c:pt>
                <c:pt idx="4">
                  <c:v>2000.0</c:v>
                </c:pt>
                <c:pt idx="5">
                  <c:v>2010.0</c:v>
                </c:pt>
                <c:pt idx="6">
                  <c:v>2020.0</c:v>
                </c:pt>
                <c:pt idx="7">
                  <c:v>2030.0</c:v>
                </c:pt>
                <c:pt idx="8">
                  <c:v>2040.0</c:v>
                </c:pt>
                <c:pt idx="9">
                  <c:v>2050.0</c:v>
                </c:pt>
              </c:numCache>
            </c:numRef>
          </c:cat>
          <c:val>
            <c:numRef>
              <c:f>'1960-2050'!$Z$35:$AI$35</c:f>
              <c:numCache>
                <c:formatCode>0.0</c:formatCode>
                <c:ptCount val="10"/>
                <c:pt idx="0">
                  <c:v>48.3</c:v>
                </c:pt>
                <c:pt idx="1">
                  <c:v>54.2</c:v>
                </c:pt>
                <c:pt idx="2">
                  <c:v>58.1</c:v>
                </c:pt>
                <c:pt idx="3">
                  <c:v>67.5</c:v>
                </c:pt>
                <c:pt idx="4">
                  <c:v>71.1</c:v>
                </c:pt>
                <c:pt idx="5" formatCode="General">
                  <c:v>71.8</c:v>
                </c:pt>
                <c:pt idx="6" formatCode="General">
                  <c:v>72.7</c:v>
                </c:pt>
                <c:pt idx="7" formatCode="General">
                  <c:v>73.6</c:v>
                </c:pt>
                <c:pt idx="8" formatCode="General">
                  <c:v>74.6</c:v>
                </c:pt>
                <c:pt idx="9" formatCode="General">
                  <c:v>78.5</c:v>
                </c:pt>
              </c:numCache>
            </c:numRef>
          </c:val>
        </c:ser>
        <c:ser>
          <c:idx val="1"/>
          <c:order val="1"/>
          <c:tx>
            <c:strRef>
              <c:f>'1960-2050'!$Y$36</c:f>
              <c:strCache>
                <c:ptCount val="1"/>
                <c:pt idx="0">
                  <c:v>Average</c:v>
                </c:pt>
              </c:strCache>
            </c:strRef>
          </c:tx>
          <c:cat>
            <c:numRef>
              <c:f>'1960-2050'!$Z$30:$AI$30</c:f>
              <c:numCache>
                <c:formatCode>General</c:formatCode>
                <c:ptCount val="10"/>
                <c:pt idx="0">
                  <c:v>1960.0</c:v>
                </c:pt>
                <c:pt idx="1">
                  <c:v>1970.0</c:v>
                </c:pt>
                <c:pt idx="2">
                  <c:v>1980.0</c:v>
                </c:pt>
                <c:pt idx="3">
                  <c:v>1990.0</c:v>
                </c:pt>
                <c:pt idx="4">
                  <c:v>2000.0</c:v>
                </c:pt>
                <c:pt idx="5">
                  <c:v>2010.0</c:v>
                </c:pt>
                <c:pt idx="6">
                  <c:v>2020.0</c:v>
                </c:pt>
                <c:pt idx="7">
                  <c:v>2030.0</c:v>
                </c:pt>
                <c:pt idx="8">
                  <c:v>2040.0</c:v>
                </c:pt>
                <c:pt idx="9">
                  <c:v>2050.0</c:v>
                </c:pt>
              </c:numCache>
            </c:numRef>
          </c:cat>
          <c:val>
            <c:numRef>
              <c:f>'1960-2050'!$Z$36:$AI$36</c:f>
              <c:numCache>
                <c:formatCode>0.0</c:formatCode>
                <c:ptCount val="10"/>
                <c:pt idx="0">
                  <c:v>70.58659618204791</c:v>
                </c:pt>
                <c:pt idx="1">
                  <c:v>72.04523439797145</c:v>
                </c:pt>
                <c:pt idx="2">
                  <c:v>74.07224515535285</c:v>
                </c:pt>
                <c:pt idx="3">
                  <c:v>76.2475130466275</c:v>
                </c:pt>
                <c:pt idx="4">
                  <c:v>78.45690404254645</c:v>
                </c:pt>
                <c:pt idx="5">
                  <c:v>79.86087280687937</c:v>
                </c:pt>
                <c:pt idx="6">
                  <c:v>80.50305914963695</c:v>
                </c:pt>
                <c:pt idx="7">
                  <c:v>81.11687782801201</c:v>
                </c:pt>
                <c:pt idx="8">
                  <c:v>81.68554039856159</c:v>
                </c:pt>
                <c:pt idx="9">
                  <c:v>84.42552880415326</c:v>
                </c:pt>
              </c:numCache>
            </c:numRef>
          </c:val>
        </c:ser>
        <c:marker val="1"/>
        <c:axId val="557206904"/>
        <c:axId val="557209960"/>
      </c:lineChart>
      <c:catAx>
        <c:axId val="557206904"/>
        <c:scaling>
          <c:orientation val="minMax"/>
        </c:scaling>
        <c:axPos val="b"/>
        <c:numFmt formatCode="General" sourceLinked="1"/>
        <c:tickLblPos val="nextTo"/>
        <c:crossAx val="557209960"/>
        <c:crosses val="autoZero"/>
        <c:auto val="1"/>
        <c:lblAlgn val="ctr"/>
        <c:lblOffset val="100"/>
      </c:catAx>
      <c:valAx>
        <c:axId val="557209960"/>
        <c:scaling>
          <c:orientation val="minMax"/>
          <c:min val="48.0"/>
        </c:scaling>
        <c:axPos val="l"/>
        <c:majorGridlines/>
        <c:numFmt formatCode="0.0" sourceLinked="1"/>
        <c:tickLblPos val="nextTo"/>
        <c:crossAx val="55720690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/>
              <a:t>Turkey population projection</a:t>
            </a:r>
          </a:p>
        </c:rich>
      </c:tx>
      <c:layout/>
    </c:title>
    <c:plotArea>
      <c:layout/>
      <c:areaChart>
        <c:grouping val="stacked"/>
        <c:ser>
          <c:idx val="1"/>
          <c:order val="0"/>
          <c:tx>
            <c:strRef>
              <c:f>Blad1!$A$468</c:f>
              <c:strCache>
                <c:ptCount val="1"/>
                <c:pt idx="0">
                  <c:v>0-14</c:v>
                </c:pt>
              </c:strCache>
            </c:strRef>
          </c:tx>
          <c:cat>
            <c:numRef>
              <c:f>Blad1!$B$467:$F$467</c:f>
              <c:numCache>
                <c:formatCode>General</c:formatCode>
                <c:ptCount val="5"/>
                <c:pt idx="0">
                  <c:v>2010.0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</c:numCache>
            </c:numRef>
          </c:cat>
          <c:val>
            <c:numRef>
              <c:f>Blad1!$B$468:$F$468</c:f>
              <c:numCache>
                <c:formatCode>General</c:formatCode>
                <c:ptCount val="5"/>
                <c:pt idx="0">
                  <c:v>19982.0</c:v>
                </c:pt>
                <c:pt idx="1">
                  <c:v>19337.0</c:v>
                </c:pt>
                <c:pt idx="2">
                  <c:v>18429.0</c:v>
                </c:pt>
                <c:pt idx="3">
                  <c:v>17656.0</c:v>
                </c:pt>
                <c:pt idx="4">
                  <c:v>17108.0</c:v>
                </c:pt>
              </c:numCache>
            </c:numRef>
          </c:val>
        </c:ser>
        <c:ser>
          <c:idx val="2"/>
          <c:order val="1"/>
          <c:tx>
            <c:strRef>
              <c:f>Blad1!$A$469</c:f>
              <c:strCache>
                <c:ptCount val="1"/>
                <c:pt idx="0">
                  <c:v>15-64</c:v>
                </c:pt>
              </c:strCache>
            </c:strRef>
          </c:tx>
          <c:spPr>
            <a:solidFill>
              <a:srgbClr val="FFFF00"/>
            </a:solidFill>
          </c:spPr>
          <c:cat>
            <c:numRef>
              <c:f>Blad1!$B$467:$F$467</c:f>
              <c:numCache>
                <c:formatCode>General</c:formatCode>
                <c:ptCount val="5"/>
                <c:pt idx="0">
                  <c:v>2010.0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</c:numCache>
            </c:numRef>
          </c:cat>
          <c:val>
            <c:numRef>
              <c:f>Blad1!$B$469:$F$469</c:f>
              <c:numCache>
                <c:formatCode>General</c:formatCode>
                <c:ptCount val="5"/>
                <c:pt idx="0">
                  <c:v>51206.0</c:v>
                </c:pt>
                <c:pt idx="1">
                  <c:v>58227.0</c:v>
                </c:pt>
                <c:pt idx="2">
                  <c:v>62502.0</c:v>
                </c:pt>
                <c:pt idx="3">
                  <c:v>63667.0</c:v>
                </c:pt>
                <c:pt idx="4">
                  <c:v>62358.0</c:v>
                </c:pt>
              </c:numCache>
            </c:numRef>
          </c:val>
        </c:ser>
        <c:ser>
          <c:idx val="3"/>
          <c:order val="2"/>
          <c:tx>
            <c:strRef>
              <c:f>Blad1!$A$470</c:f>
              <c:strCache>
                <c:ptCount val="1"/>
                <c:pt idx="0">
                  <c:v>64-79</c:v>
                </c:pt>
              </c:strCache>
            </c:strRef>
          </c:tx>
          <c:spPr>
            <a:solidFill>
              <a:srgbClr val="FF0000"/>
            </a:solidFill>
          </c:spPr>
          <c:cat>
            <c:numRef>
              <c:f>Blad1!$B$467:$F$467</c:f>
              <c:numCache>
                <c:formatCode>General</c:formatCode>
                <c:ptCount val="5"/>
                <c:pt idx="0">
                  <c:v>2010.0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</c:numCache>
            </c:numRef>
          </c:cat>
          <c:val>
            <c:numRef>
              <c:f>Blad1!$B$470:$F$470</c:f>
              <c:numCache>
                <c:formatCode>General</c:formatCode>
                <c:ptCount val="5"/>
                <c:pt idx="0">
                  <c:v>3902.0</c:v>
                </c:pt>
                <c:pt idx="1">
                  <c:v>5396.0</c:v>
                </c:pt>
                <c:pt idx="2">
                  <c:v>8090.0</c:v>
                </c:pt>
                <c:pt idx="3">
                  <c:v>11337.0</c:v>
                </c:pt>
                <c:pt idx="4">
                  <c:v>14284.0</c:v>
                </c:pt>
              </c:numCache>
            </c:numRef>
          </c:val>
        </c:ser>
        <c:ser>
          <c:idx val="4"/>
          <c:order val="3"/>
          <c:tx>
            <c:strRef>
              <c:f>Blad1!$A$471</c:f>
              <c:strCache>
                <c:ptCount val="1"/>
                <c:pt idx="0">
                  <c:v>&gt;80</c:v>
                </c:pt>
              </c:strCache>
            </c:strRef>
          </c:tx>
          <c:cat>
            <c:numRef>
              <c:f>Blad1!$B$467:$F$467</c:f>
              <c:numCache>
                <c:formatCode>General</c:formatCode>
                <c:ptCount val="5"/>
                <c:pt idx="0">
                  <c:v>2010.0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</c:numCache>
            </c:numRef>
          </c:cat>
          <c:val>
            <c:numRef>
              <c:f>Blad1!$B$471:$F$471</c:f>
              <c:numCache>
                <c:formatCode>General</c:formatCode>
                <c:ptCount val="5"/>
                <c:pt idx="0">
                  <c:v>615.0</c:v>
                </c:pt>
                <c:pt idx="1">
                  <c:v>914.0</c:v>
                </c:pt>
                <c:pt idx="2">
                  <c:v>1354.0</c:v>
                </c:pt>
                <c:pt idx="3">
                  <c:v>2280.0</c:v>
                </c:pt>
                <c:pt idx="4">
                  <c:v>3638.0</c:v>
                </c:pt>
              </c:numCache>
            </c:numRef>
          </c:val>
        </c:ser>
        <c:axId val="557005688"/>
        <c:axId val="557008888"/>
      </c:areaChart>
      <c:catAx>
        <c:axId val="557005688"/>
        <c:scaling>
          <c:orientation val="minMax"/>
        </c:scaling>
        <c:axPos val="b"/>
        <c:numFmt formatCode="General" sourceLinked="1"/>
        <c:tickLblPos val="nextTo"/>
        <c:crossAx val="557008888"/>
        <c:crosses val="autoZero"/>
        <c:auto val="1"/>
        <c:lblAlgn val="ctr"/>
        <c:lblOffset val="100"/>
      </c:catAx>
      <c:valAx>
        <c:axId val="557008888"/>
        <c:scaling>
          <c:orientation val="minMax"/>
          <c:max val="100000.0"/>
        </c:scaling>
        <c:axPos val="l"/>
        <c:majorGridlines/>
        <c:numFmt formatCode="General" sourceLinked="1"/>
        <c:tickLblPos val="nextTo"/>
        <c:crossAx val="557005688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/>
              <a:t>Divorces EU 27 1965-2005</a:t>
            </a:r>
          </a:p>
        </c:rich>
      </c:tx>
      <c:layout/>
    </c:title>
    <c:plotArea>
      <c:layout/>
      <c:areaChart>
        <c:grouping val="standard"/>
        <c:ser>
          <c:idx val="0"/>
          <c:order val="0"/>
          <c:spPr>
            <a:blipFill rotWithShape="1">
              <a:blip xmlns:r="http://schemas.openxmlformats.org/officeDocument/2006/relationships" r:embed="rId1"/>
              <a:stretch>
                <a:fillRect/>
              </a:stretch>
            </a:blipFill>
          </c:spPr>
          <c:cat>
            <c:strRef>
              <c:f>'EU Divorce'!$B$9:$H$9</c:f>
              <c:strCache>
                <c:ptCount val="7"/>
                <c:pt idx="0">
                  <c:v>1965</c:v>
                </c:pt>
                <c:pt idx="1">
                  <c:v>1975</c:v>
                </c:pt>
                <c:pt idx="2">
                  <c:v>1980</c:v>
                </c:pt>
                <c:pt idx="3">
                  <c:v>1985</c:v>
                </c:pt>
                <c:pt idx="4">
                  <c:v>1990</c:v>
                </c:pt>
                <c:pt idx="5">
                  <c:v>2000</c:v>
                </c:pt>
                <c:pt idx="6">
                  <c:v>2005</c:v>
                </c:pt>
              </c:strCache>
            </c:strRef>
          </c:cat>
          <c:val>
            <c:numRef>
              <c:f>'EU Divorce'!$B$10:$H$10</c:f>
              <c:numCache>
                <c:formatCode>#0.0</c:formatCode>
                <c:ptCount val="7"/>
                <c:pt idx="0">
                  <c:v>325206.0</c:v>
                </c:pt>
                <c:pt idx="1">
                  <c:v>609390.0</c:v>
                </c:pt>
                <c:pt idx="2">
                  <c:v>672917.0</c:v>
                </c:pt>
                <c:pt idx="3">
                  <c:v>805136.0</c:v>
                </c:pt>
                <c:pt idx="4">
                  <c:v>776291.0</c:v>
                </c:pt>
                <c:pt idx="5">
                  <c:v>877541.0</c:v>
                </c:pt>
                <c:pt idx="6">
                  <c:v>1.012301E6</c:v>
                </c:pt>
              </c:numCache>
            </c:numRef>
          </c:val>
        </c:ser>
        <c:axId val="471908152"/>
        <c:axId val="562419896"/>
      </c:areaChart>
      <c:catAx>
        <c:axId val="471908152"/>
        <c:scaling>
          <c:orientation val="minMax"/>
        </c:scaling>
        <c:axPos val="b"/>
        <c:tickLblPos val="nextTo"/>
        <c:crossAx val="562419896"/>
        <c:crosses val="autoZero"/>
        <c:auto val="1"/>
        <c:lblAlgn val="ctr"/>
        <c:lblOffset val="100"/>
      </c:catAx>
      <c:valAx>
        <c:axId val="562419896"/>
        <c:scaling>
          <c:orientation val="minMax"/>
        </c:scaling>
        <c:axPos val="l"/>
        <c:majorGridlines/>
        <c:numFmt formatCode="#0.0" sourceLinked="1"/>
        <c:tickLblPos val="nextTo"/>
        <c:crossAx val="471908152"/>
        <c:crosses val="autoZero"/>
        <c:crossBetween val="midCat"/>
      </c:valAx>
    </c:plotArea>
    <c:plotVisOnly val="1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2"/>
  <c:chart>
    <c:plotArea>
      <c:layout/>
      <c:lineChart>
        <c:grouping val="standard"/>
        <c:ser>
          <c:idx val="0"/>
          <c:order val="0"/>
          <c:tx>
            <c:strRef>
              <c:f>Sheet0!$A$4</c:f>
              <c:strCache>
                <c:ptCount val="1"/>
                <c:pt idx="0">
                  <c:v>EU (27 countries)</c:v>
                </c:pt>
              </c:strCache>
            </c:strRef>
          </c:tx>
          <c:cat>
            <c:strRef>
              <c:f>Sheet0!$C$3:$K$3</c:f>
              <c:strCache>
                <c:ptCount val="9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</c:strCache>
            </c:strRef>
          </c:cat>
          <c:val>
            <c:numRef>
              <c:f>Sheet0!$C$4:$K$4</c:f>
              <c:numCache>
                <c:formatCode>General</c:formatCode>
                <c:ptCount val="9"/>
                <c:pt idx="3">
                  <c:v>27947.1</c:v>
                </c:pt>
                <c:pt idx="4">
                  <c:v>30140.3</c:v>
                </c:pt>
                <c:pt idx="5">
                  <c:v>30347.2</c:v>
                </c:pt>
                <c:pt idx="6">
                  <c:v>28226.1</c:v>
                </c:pt>
                <c:pt idx="7">
                  <c:v>29114.1</c:v>
                </c:pt>
                <c:pt idx="8">
                  <c:v>31302.1</c:v>
                </c:pt>
              </c:numCache>
            </c:numRef>
          </c:val>
        </c:ser>
        <c:ser>
          <c:idx val="1"/>
          <c:order val="1"/>
          <c:tx>
            <c:strRef>
              <c:f>Sheet0!$A$5</c:f>
              <c:strCache>
                <c:ptCount val="1"/>
                <c:pt idx="0">
                  <c:v>CPI EU27</c:v>
                </c:pt>
              </c:strCache>
            </c:strRef>
          </c:tx>
          <c:spPr>
            <a:ln w="9525" cmpd="sng">
              <a:prstDash val="sysDot"/>
            </a:ln>
          </c:spPr>
          <c:cat>
            <c:strRef>
              <c:f>Sheet0!$C$3:$K$3</c:f>
              <c:strCache>
                <c:ptCount val="9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</c:strCache>
            </c:strRef>
          </c:cat>
          <c:val>
            <c:numRef>
              <c:f>Sheet0!$C$5:$K$5</c:f>
              <c:numCache>
                <c:formatCode>General</c:formatCode>
                <c:ptCount val="9"/>
                <c:pt idx="3">
                  <c:v>27947.1</c:v>
                </c:pt>
                <c:pt idx="4">
                  <c:v>28651.28854075372</c:v>
                </c:pt>
                <c:pt idx="5">
                  <c:v>29266.68809158633</c:v>
                </c:pt>
                <c:pt idx="6">
                  <c:v>29934.13636064855</c:v>
                </c:pt>
                <c:pt idx="7">
                  <c:v>30616.8930762489</c:v>
                </c:pt>
                <c:pt idx="8">
                  <c:v>31324.14330631025</c:v>
                </c:pt>
              </c:numCache>
            </c:numRef>
          </c:val>
        </c:ser>
        <c:ser>
          <c:idx val="2"/>
          <c:order val="2"/>
          <c:tx>
            <c:strRef>
              <c:f>Sheet0!$A$6</c:f>
              <c:strCache>
                <c:ptCount val="1"/>
                <c:pt idx="0">
                  <c:v>EU (25 countries)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cat>
            <c:strRef>
              <c:f>Sheet0!$C$3:$K$3</c:f>
              <c:strCache>
                <c:ptCount val="9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</c:strCache>
            </c:strRef>
          </c:cat>
          <c:val>
            <c:numRef>
              <c:f>Sheet0!$C$6:$K$6</c:f>
              <c:numCache>
                <c:formatCode>General</c:formatCode>
                <c:ptCount val="9"/>
                <c:pt idx="3">
                  <c:v>28433.4</c:v>
                </c:pt>
                <c:pt idx="4">
                  <c:v>30701.0</c:v>
                </c:pt>
                <c:pt idx="5">
                  <c:v>30943.8</c:v>
                </c:pt>
                <c:pt idx="6">
                  <c:v>30165.7</c:v>
                </c:pt>
                <c:pt idx="7">
                  <c:v>31050.7</c:v>
                </c:pt>
                <c:pt idx="8">
                  <c:v>33738.1</c:v>
                </c:pt>
              </c:numCache>
            </c:numRef>
          </c:val>
        </c:ser>
        <c:ser>
          <c:idx val="3"/>
          <c:order val="3"/>
          <c:tx>
            <c:strRef>
              <c:f>Sheet0!$A$7</c:f>
              <c:strCache>
                <c:ptCount val="1"/>
                <c:pt idx="0">
                  <c:v>CPI EU25</c:v>
                </c:pt>
              </c:strCache>
            </c:strRef>
          </c:tx>
          <c:spPr>
            <a:ln w="9525" cmpd="sng">
              <a:prstDash val="sysDot"/>
            </a:ln>
          </c:spPr>
          <c:cat>
            <c:strRef>
              <c:f>Sheet0!$C$3:$K$3</c:f>
              <c:strCache>
                <c:ptCount val="9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</c:strCache>
            </c:strRef>
          </c:cat>
          <c:val>
            <c:numRef>
              <c:f>Sheet0!$C$7:$K$7</c:f>
              <c:numCache>
                <c:formatCode>General</c:formatCode>
                <c:ptCount val="9"/>
                <c:pt idx="3">
                  <c:v>28433.4</c:v>
                </c:pt>
                <c:pt idx="4">
                  <c:v>29038.89178617992</c:v>
                </c:pt>
                <c:pt idx="5">
                  <c:v>29604.22340286832</c:v>
                </c:pt>
                <c:pt idx="6">
                  <c:v>30237.5183833116</c:v>
                </c:pt>
                <c:pt idx="7">
                  <c:v>30892.43807040417</c:v>
                </c:pt>
                <c:pt idx="8">
                  <c:v>31572.07170795306</c:v>
                </c:pt>
              </c:numCache>
            </c:numRef>
          </c:val>
        </c:ser>
        <c:ser>
          <c:idx val="4"/>
          <c:order val="4"/>
          <c:tx>
            <c:strRef>
              <c:f>Sheet0!$A$8</c:f>
              <c:strCache>
                <c:ptCount val="1"/>
                <c:pt idx="0">
                  <c:v>EU (15 countries)</c:v>
                </c:pt>
              </c:strCache>
            </c:strRef>
          </c:tx>
          <c:cat>
            <c:strRef>
              <c:f>Sheet0!$C$3:$K$3</c:f>
              <c:strCache>
                <c:ptCount val="9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</c:strCache>
            </c:strRef>
          </c:cat>
          <c:val>
            <c:numRef>
              <c:f>Sheet0!$C$8:$K$8</c:f>
              <c:numCache>
                <c:formatCode>General</c:formatCode>
                <c:ptCount val="9"/>
                <c:pt idx="0">
                  <c:v>28609.2</c:v>
                </c:pt>
                <c:pt idx="1">
                  <c:v>29801.9</c:v>
                </c:pt>
                <c:pt idx="2">
                  <c:v>30889.2</c:v>
                </c:pt>
                <c:pt idx="3">
                  <c:v>31768.5</c:v>
                </c:pt>
                <c:pt idx="4">
                  <c:v>32689.0</c:v>
                </c:pt>
                <c:pt idx="5">
                  <c:v>32929.7</c:v>
                </c:pt>
                <c:pt idx="6">
                  <c:v>34532.7</c:v>
                </c:pt>
                <c:pt idx="7">
                  <c:v>35484.9</c:v>
                </c:pt>
                <c:pt idx="8">
                  <c:v>36123.1</c:v>
                </c:pt>
              </c:numCache>
            </c:numRef>
          </c:val>
        </c:ser>
        <c:ser>
          <c:idx val="5"/>
          <c:order val="5"/>
          <c:tx>
            <c:strRef>
              <c:f>Sheet0!$A$9</c:f>
              <c:strCache>
                <c:ptCount val="1"/>
                <c:pt idx="0">
                  <c:v>CPI EU 15</c:v>
                </c:pt>
              </c:strCache>
            </c:strRef>
          </c:tx>
          <c:spPr>
            <a:ln w="9525" cmpd="sng">
              <a:solidFill>
                <a:srgbClr val="F79646">
                  <a:shade val="76000"/>
                  <a:shade val="95000"/>
                  <a:satMod val="105000"/>
                </a:srgbClr>
              </a:solidFill>
              <a:prstDash val="sysDot"/>
            </a:ln>
          </c:spPr>
          <c:cat>
            <c:strRef>
              <c:f>Sheet0!$C$3:$K$3</c:f>
              <c:strCache>
                <c:ptCount val="9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</c:strCache>
            </c:strRef>
          </c:cat>
          <c:val>
            <c:numRef>
              <c:f>Sheet0!$C$9:$K$9</c:f>
              <c:numCache>
                <c:formatCode>General</c:formatCode>
                <c:ptCount val="9"/>
                <c:pt idx="0">
                  <c:v>28609.2</c:v>
                </c:pt>
                <c:pt idx="1">
                  <c:v>28945.70195272354</c:v>
                </c:pt>
                <c:pt idx="2">
                  <c:v>29497.82651593012</c:v>
                </c:pt>
                <c:pt idx="3">
                  <c:v>30144.69434737921</c:v>
                </c:pt>
                <c:pt idx="4">
                  <c:v>30771.96012332991</c:v>
                </c:pt>
                <c:pt idx="5">
                  <c:v>31373.08982528263</c:v>
                </c:pt>
                <c:pt idx="6">
                  <c:v>31987.28756423433</c:v>
                </c:pt>
                <c:pt idx="7">
                  <c:v>32670.09249743063</c:v>
                </c:pt>
                <c:pt idx="8">
                  <c:v>33385.56752312436</c:v>
                </c:pt>
              </c:numCache>
            </c:numRef>
          </c:val>
        </c:ser>
        <c:marker val="1"/>
        <c:axId val="557599976"/>
        <c:axId val="557710776"/>
      </c:lineChart>
      <c:catAx>
        <c:axId val="557599976"/>
        <c:scaling>
          <c:orientation val="minMax"/>
        </c:scaling>
        <c:axPos val="b"/>
        <c:tickLblPos val="nextTo"/>
        <c:crossAx val="557710776"/>
        <c:crosses val="autoZero"/>
        <c:auto val="1"/>
        <c:lblAlgn val="ctr"/>
        <c:lblOffset val="100"/>
      </c:catAx>
      <c:valAx>
        <c:axId val="557710776"/>
        <c:scaling>
          <c:orientation val="minMax"/>
          <c:min val="25000.0"/>
        </c:scaling>
        <c:axPos val="l"/>
        <c:majorGridlines/>
        <c:numFmt formatCode="General" sourceLinked="1"/>
        <c:tickLblPos val="nextTo"/>
        <c:crossAx val="55759997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2"/>
  <c:chart>
    <c:title>
      <c:tx>
        <c:rich>
          <a:bodyPr/>
          <a:lstStyle/>
          <a:p>
            <a:pPr>
              <a:defRPr/>
            </a:pPr>
            <a:r>
              <a:rPr lang="en-GB" noProof="0" dirty="0" smtClean="0"/>
              <a:t>Labour force participation EU15 </a:t>
            </a:r>
            <a:r>
              <a:rPr lang="en-GB" sz="1200" b="0" noProof="0" dirty="0" smtClean="0"/>
              <a:t>1968-2008 OECD</a:t>
            </a:r>
            <a:endParaRPr lang="en-GB" sz="1200" b="0" noProof="0" dirty="0"/>
          </a:p>
        </c:rich>
      </c:tx>
      <c:layout>
        <c:manualLayout>
          <c:xMode val="edge"/>
          <c:yMode val="edge"/>
          <c:x val="0.181913167104112"/>
          <c:y val="0.0"/>
        </c:manualLayout>
      </c:layout>
    </c:title>
    <c:plotArea>
      <c:layout/>
      <c:lineChart>
        <c:grouping val="standard"/>
        <c:ser>
          <c:idx val="0"/>
          <c:order val="0"/>
          <c:marker>
            <c:symbol val="none"/>
          </c:marker>
          <c:cat>
            <c:strRef>
              <c:f>'OECD.Stat export'!$I$7:$AW$7</c:f>
              <c:strCache>
                <c:ptCount val="41"/>
                <c:pt idx="0">
                  <c:v>1968</c:v>
                </c:pt>
                <c:pt idx="1">
                  <c:v>1969</c:v>
                </c:pt>
                <c:pt idx="2">
                  <c:v>1970</c:v>
                </c:pt>
                <c:pt idx="3">
                  <c:v>1971</c:v>
                </c:pt>
                <c:pt idx="4">
                  <c:v>1972</c:v>
                </c:pt>
                <c:pt idx="5">
                  <c:v>1973</c:v>
                </c:pt>
                <c:pt idx="6">
                  <c:v>1974</c:v>
                </c:pt>
                <c:pt idx="7">
                  <c:v>1975</c:v>
                </c:pt>
                <c:pt idx="8">
                  <c:v>1976</c:v>
                </c:pt>
                <c:pt idx="9">
                  <c:v>1977</c:v>
                </c:pt>
                <c:pt idx="10">
                  <c:v>1978</c:v>
                </c:pt>
                <c:pt idx="11">
                  <c:v>1979</c:v>
                </c:pt>
                <c:pt idx="12">
                  <c:v>1980</c:v>
                </c:pt>
                <c:pt idx="13">
                  <c:v>1981</c:v>
                </c:pt>
                <c:pt idx="14">
                  <c:v>1982</c:v>
                </c:pt>
                <c:pt idx="15">
                  <c:v>1983</c:v>
                </c:pt>
                <c:pt idx="16">
                  <c:v>1984</c:v>
                </c:pt>
                <c:pt idx="17">
                  <c:v>1985</c:v>
                </c:pt>
                <c:pt idx="18">
                  <c:v>1986</c:v>
                </c:pt>
                <c:pt idx="19">
                  <c:v>1987</c:v>
                </c:pt>
                <c:pt idx="20">
                  <c:v>1988</c:v>
                </c:pt>
                <c:pt idx="21">
                  <c:v>1989</c:v>
                </c:pt>
                <c:pt idx="22">
                  <c:v>1990</c:v>
                </c:pt>
                <c:pt idx="23">
                  <c:v>1991</c:v>
                </c:pt>
                <c:pt idx="24">
                  <c:v>1992</c:v>
                </c:pt>
                <c:pt idx="25">
                  <c:v>1993</c:v>
                </c:pt>
                <c:pt idx="26">
                  <c:v>1994</c:v>
                </c:pt>
                <c:pt idx="27">
                  <c:v>1995</c:v>
                </c:pt>
                <c:pt idx="28">
                  <c:v>1996</c:v>
                </c:pt>
                <c:pt idx="29">
                  <c:v>1997</c:v>
                </c:pt>
                <c:pt idx="30">
                  <c:v>1998</c:v>
                </c:pt>
                <c:pt idx="31">
                  <c:v>1999</c:v>
                </c:pt>
                <c:pt idx="32">
                  <c:v>2000</c:v>
                </c:pt>
                <c:pt idx="33">
                  <c:v>2001</c:v>
                </c:pt>
                <c:pt idx="34">
                  <c:v>2002</c:v>
                </c:pt>
                <c:pt idx="35">
                  <c:v>2003</c:v>
                </c:pt>
                <c:pt idx="36">
                  <c:v>2004</c:v>
                </c:pt>
                <c:pt idx="37">
                  <c:v>2005</c:v>
                </c:pt>
                <c:pt idx="38">
                  <c:v>2006</c:v>
                </c:pt>
                <c:pt idx="39">
                  <c:v>2007</c:v>
                </c:pt>
                <c:pt idx="40">
                  <c:v>2008</c:v>
                </c:pt>
              </c:strCache>
            </c:strRef>
          </c:cat>
          <c:val>
            <c:numRef>
              <c:f>'OECD.Stat export'!$I$32:$AW$32</c:f>
              <c:numCache>
                <c:formatCode>General</c:formatCode>
                <c:ptCount val="41"/>
                <c:pt idx="0">
                  <c:v>56.95764883789379</c:v>
                </c:pt>
                <c:pt idx="1">
                  <c:v>57.08778430367767</c:v>
                </c:pt>
                <c:pt idx="2">
                  <c:v>58.97752729390702</c:v>
                </c:pt>
                <c:pt idx="3">
                  <c:v>58.63711768906883</c:v>
                </c:pt>
                <c:pt idx="4">
                  <c:v>58.35555562421371</c:v>
                </c:pt>
                <c:pt idx="5">
                  <c:v>58.76242828604308</c:v>
                </c:pt>
                <c:pt idx="6">
                  <c:v>61.22686600629459</c:v>
                </c:pt>
                <c:pt idx="7">
                  <c:v>60.21093168340374</c:v>
                </c:pt>
                <c:pt idx="8">
                  <c:v>60.2393136168745</c:v>
                </c:pt>
                <c:pt idx="9">
                  <c:v>60.53871737914503</c:v>
                </c:pt>
                <c:pt idx="10">
                  <c:v>60.31181034059635</c:v>
                </c:pt>
                <c:pt idx="11">
                  <c:v>60.45079988376747</c:v>
                </c:pt>
                <c:pt idx="12">
                  <c:v>60.43907815471034</c:v>
                </c:pt>
                <c:pt idx="13">
                  <c:v>59.61931775155902</c:v>
                </c:pt>
                <c:pt idx="14">
                  <c:v>58.7930160081573</c:v>
                </c:pt>
                <c:pt idx="15">
                  <c:v>57.7106515909907</c:v>
                </c:pt>
                <c:pt idx="16">
                  <c:v>58.41710829389933</c:v>
                </c:pt>
                <c:pt idx="17">
                  <c:v>58.50384028285483</c:v>
                </c:pt>
                <c:pt idx="18">
                  <c:v>58.82749034321059</c:v>
                </c:pt>
                <c:pt idx="19">
                  <c:v>59.44682055876701</c:v>
                </c:pt>
                <c:pt idx="20">
                  <c:v>60.14223690278757</c:v>
                </c:pt>
                <c:pt idx="21">
                  <c:v>60.92558169888184</c:v>
                </c:pt>
                <c:pt idx="22">
                  <c:v>61.48293025764904</c:v>
                </c:pt>
                <c:pt idx="23">
                  <c:v>61.9780716109875</c:v>
                </c:pt>
                <c:pt idx="24">
                  <c:v>61.0993412075816</c:v>
                </c:pt>
                <c:pt idx="25">
                  <c:v>60.207815915344</c:v>
                </c:pt>
                <c:pt idx="26">
                  <c:v>59.94161324910085</c:v>
                </c:pt>
                <c:pt idx="27">
                  <c:v>60.3137011124895</c:v>
                </c:pt>
                <c:pt idx="28">
                  <c:v>60.52658052817137</c:v>
                </c:pt>
                <c:pt idx="29">
                  <c:v>60.84339190412757</c:v>
                </c:pt>
                <c:pt idx="30">
                  <c:v>61.69129045924708</c:v>
                </c:pt>
                <c:pt idx="31">
                  <c:v>62.537734520242</c:v>
                </c:pt>
                <c:pt idx="32">
                  <c:v>63.54667556663439</c:v>
                </c:pt>
                <c:pt idx="33">
                  <c:v>64.15375720678142</c:v>
                </c:pt>
                <c:pt idx="34">
                  <c:v>64.27957684682234</c:v>
                </c:pt>
                <c:pt idx="35">
                  <c:v>64.4976214610231</c:v>
                </c:pt>
                <c:pt idx="36">
                  <c:v>64.92515009383575</c:v>
                </c:pt>
                <c:pt idx="37">
                  <c:v>65.37848651122513</c:v>
                </c:pt>
                <c:pt idx="38">
                  <c:v>66.19805858674817</c:v>
                </c:pt>
                <c:pt idx="39">
                  <c:v>66.98876378208877</c:v>
                </c:pt>
                <c:pt idx="40">
                  <c:v>67.3834372347696</c:v>
                </c:pt>
              </c:numCache>
            </c:numRef>
          </c:val>
        </c:ser>
        <c:marker val="1"/>
        <c:axId val="557709656"/>
        <c:axId val="557627656"/>
      </c:lineChart>
      <c:catAx>
        <c:axId val="557709656"/>
        <c:scaling>
          <c:orientation val="minMax"/>
        </c:scaling>
        <c:axPos val="b"/>
        <c:tickLblPos val="nextTo"/>
        <c:crossAx val="557627656"/>
        <c:crosses val="autoZero"/>
        <c:auto val="1"/>
        <c:lblAlgn val="ctr"/>
        <c:lblOffset val="100"/>
      </c:catAx>
      <c:valAx>
        <c:axId val="557627656"/>
        <c:scaling>
          <c:orientation val="minMax"/>
          <c:min val="55.0"/>
        </c:scaling>
        <c:axPos val="l"/>
        <c:majorGridlines/>
        <c:numFmt formatCode="General" sourceLinked="1"/>
        <c:tickLblPos val="nextTo"/>
        <c:crossAx val="557709656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en-GB" noProof="0" dirty="0" smtClean="0"/>
              <a:t>Employers</a:t>
            </a:r>
            <a:r>
              <a:rPr lang="en-GB" dirty="0" smtClean="0"/>
              <a:t> &amp; Self-employment </a:t>
            </a:r>
          </a:p>
          <a:p>
            <a:pPr>
              <a:defRPr/>
            </a:pPr>
            <a:r>
              <a:rPr lang="en-GB" sz="1200" b="0" dirty="0" smtClean="0"/>
              <a:t>EU 27</a:t>
            </a:r>
            <a:r>
              <a:rPr lang="en-GB" sz="1200" b="0" baseline="0" dirty="0" smtClean="0"/>
              <a:t> 1987-2009 </a:t>
            </a:r>
            <a:r>
              <a:rPr lang="en-GB" sz="1200" b="0" baseline="0" dirty="0" err="1" smtClean="0"/>
              <a:t>Eurostat</a:t>
            </a:r>
            <a:endParaRPr lang="en-GB" sz="1200" b="0" dirty="0"/>
          </a:p>
        </c:rich>
      </c:tx>
      <c:layout/>
    </c:title>
    <c:plotArea>
      <c:layout/>
      <c:areaChart>
        <c:grouping val="standard"/>
        <c:ser>
          <c:idx val="0"/>
          <c:order val="0"/>
          <c:spPr>
            <a:blipFill rotWithShape="1">
              <a:blip xmlns:r="http://schemas.openxmlformats.org/officeDocument/2006/relationships" r:embed="rId1"/>
              <a:stretch>
                <a:fillRect/>
              </a:stretch>
            </a:blipFill>
          </c:spPr>
          <c:cat>
            <c:strRef>
              <c:f>Data!$F$9:$AB$9</c:f>
              <c:strCache>
                <c:ptCount val="23"/>
                <c:pt idx="0">
                  <c:v>1987</c:v>
                </c:pt>
                <c:pt idx="1">
                  <c:v>1988</c:v>
                </c:pt>
                <c:pt idx="2">
                  <c:v>1989</c:v>
                </c:pt>
                <c:pt idx="3">
                  <c:v>1990</c:v>
                </c:pt>
                <c:pt idx="4">
                  <c:v>1991</c:v>
                </c:pt>
                <c:pt idx="5">
                  <c:v>1992</c:v>
                </c:pt>
                <c:pt idx="6">
                  <c:v>1993</c:v>
                </c:pt>
                <c:pt idx="7">
                  <c:v>1994</c:v>
                </c:pt>
                <c:pt idx="8">
                  <c:v>1995</c:v>
                </c:pt>
                <c:pt idx="9">
                  <c:v>1996</c:v>
                </c:pt>
                <c:pt idx="10">
                  <c:v>1997</c:v>
                </c:pt>
                <c:pt idx="11">
                  <c:v>1998</c:v>
                </c:pt>
                <c:pt idx="12">
                  <c:v>1999</c:v>
                </c:pt>
                <c:pt idx="13">
                  <c:v>2000</c:v>
                </c:pt>
                <c:pt idx="14">
                  <c:v>2001</c:v>
                </c:pt>
                <c:pt idx="15">
                  <c:v>2002</c:v>
                </c:pt>
                <c:pt idx="16">
                  <c:v>2003</c:v>
                </c:pt>
                <c:pt idx="17">
                  <c:v>2004</c:v>
                </c:pt>
                <c:pt idx="18">
                  <c:v>2005</c:v>
                </c:pt>
                <c:pt idx="19">
                  <c:v>2006</c:v>
                </c:pt>
                <c:pt idx="20">
                  <c:v>2007</c:v>
                </c:pt>
                <c:pt idx="21">
                  <c:v>2008</c:v>
                </c:pt>
                <c:pt idx="22">
                  <c:v>2009</c:v>
                </c:pt>
              </c:strCache>
            </c:strRef>
          </c:cat>
          <c:val>
            <c:numRef>
              <c:f>Data!$F$10:$AB$10</c:f>
              <c:numCache>
                <c:formatCode>#0.0</c:formatCode>
                <c:ptCount val="23"/>
                <c:pt idx="0">
                  <c:v>18981.5</c:v>
                </c:pt>
                <c:pt idx="1">
                  <c:v>19357.6</c:v>
                </c:pt>
                <c:pt idx="2">
                  <c:v>19593.9</c:v>
                </c:pt>
                <c:pt idx="3">
                  <c:v>19985.7</c:v>
                </c:pt>
                <c:pt idx="4">
                  <c:v>20275.7</c:v>
                </c:pt>
                <c:pt idx="5">
                  <c:v>19890.2</c:v>
                </c:pt>
                <c:pt idx="6">
                  <c:v>19641.4</c:v>
                </c:pt>
                <c:pt idx="7">
                  <c:v>19923.1</c:v>
                </c:pt>
                <c:pt idx="8">
                  <c:v>21226.5</c:v>
                </c:pt>
                <c:pt idx="9">
                  <c:v>21361.0</c:v>
                </c:pt>
                <c:pt idx="10">
                  <c:v>21433.1</c:v>
                </c:pt>
                <c:pt idx="11">
                  <c:v>21522.1</c:v>
                </c:pt>
                <c:pt idx="12">
                  <c:v>21623.4</c:v>
                </c:pt>
                <c:pt idx="13">
                  <c:v>21603.1</c:v>
                </c:pt>
                <c:pt idx="14">
                  <c:v>21751.0</c:v>
                </c:pt>
                <c:pt idx="15">
                  <c:v>21818.9</c:v>
                </c:pt>
                <c:pt idx="16">
                  <c:v>22345.8</c:v>
                </c:pt>
                <c:pt idx="17">
                  <c:v>23111.4</c:v>
                </c:pt>
                <c:pt idx="18">
                  <c:v>28230.2</c:v>
                </c:pt>
                <c:pt idx="19">
                  <c:v>28723.4</c:v>
                </c:pt>
                <c:pt idx="20">
                  <c:v>31011.1</c:v>
                </c:pt>
                <c:pt idx="21">
                  <c:v>30880.0</c:v>
                </c:pt>
                <c:pt idx="22">
                  <c:v>30571.0</c:v>
                </c:pt>
              </c:numCache>
            </c:numRef>
          </c:val>
        </c:ser>
        <c:axId val="471788600"/>
        <c:axId val="557261992"/>
      </c:areaChart>
      <c:catAx>
        <c:axId val="471788600"/>
        <c:scaling>
          <c:orientation val="minMax"/>
        </c:scaling>
        <c:axPos val="b"/>
        <c:tickLblPos val="nextTo"/>
        <c:crossAx val="557261992"/>
        <c:crosses val="autoZero"/>
        <c:auto val="1"/>
        <c:lblAlgn val="ctr"/>
        <c:lblOffset val="100"/>
      </c:catAx>
      <c:valAx>
        <c:axId val="557261992"/>
        <c:scaling>
          <c:orientation val="minMax"/>
        </c:scaling>
        <c:axPos val="l"/>
        <c:majorGridlines/>
        <c:numFmt formatCode="#0.0" sourceLinked="1"/>
        <c:tickLblPos val="nextTo"/>
        <c:crossAx val="471788600"/>
        <c:crosses val="autoZero"/>
        <c:crossBetween val="midCat"/>
      </c:valAx>
    </c:plotArea>
    <c:plotVisOnly val="1"/>
  </c:chart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2"/>
  <c:chart>
    <c:title>
      <c:tx>
        <c:rich>
          <a:bodyPr/>
          <a:lstStyle/>
          <a:p>
            <a:pPr>
              <a:defRPr/>
            </a:pPr>
            <a:r>
              <a:rPr lang="nl-NL"/>
              <a:t>Part-time employment share</a:t>
            </a:r>
          </a:p>
          <a:p>
            <a:pPr>
              <a:defRPr/>
            </a:pPr>
            <a:r>
              <a:rPr lang="nl-NL" sz="1200" b="0"/>
              <a:t>EU, 1988-2008, Eurostat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cat>
            <c:strRef>
              <c:f>Data!$W$9:$Y$9</c:f>
              <c:strCache>
                <c:ptCount val="3"/>
                <c:pt idx="0">
                  <c:v>1988</c:v>
                </c:pt>
                <c:pt idx="1">
                  <c:v>1998</c:v>
                </c:pt>
                <c:pt idx="2">
                  <c:v>2008</c:v>
                </c:pt>
              </c:strCache>
            </c:strRef>
          </c:cat>
          <c:val>
            <c:numRef>
              <c:f>Data!$Z$2:$AB$2</c:f>
              <c:numCache>
                <c:formatCode>#0.0</c:formatCode>
                <c:ptCount val="3"/>
                <c:pt idx="0">
                  <c:v>12.8</c:v>
                </c:pt>
                <c:pt idx="1">
                  <c:v>16.9</c:v>
                </c:pt>
                <c:pt idx="2">
                  <c:v>17.6</c:v>
                </c:pt>
              </c:numCache>
            </c:numRef>
          </c:val>
        </c:ser>
        <c:marker val="1"/>
        <c:axId val="556985448"/>
        <c:axId val="556887256"/>
      </c:lineChart>
      <c:catAx>
        <c:axId val="556985448"/>
        <c:scaling>
          <c:orientation val="minMax"/>
        </c:scaling>
        <c:axPos val="b"/>
        <c:tickLblPos val="nextTo"/>
        <c:crossAx val="556887256"/>
        <c:crosses val="autoZero"/>
        <c:auto val="1"/>
        <c:lblAlgn val="ctr"/>
        <c:lblOffset val="100"/>
      </c:catAx>
      <c:valAx>
        <c:axId val="556887256"/>
        <c:scaling>
          <c:orientation val="minMax"/>
          <c:min val="12.0"/>
        </c:scaling>
        <c:axPos val="l"/>
        <c:majorGridlines/>
        <c:numFmt formatCode="#0.0" sourceLinked="1"/>
        <c:tickLblPos val="nextTo"/>
        <c:crossAx val="556985448"/>
        <c:crosses val="autoZero"/>
        <c:crossBetween val="between"/>
      </c:valAx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2"/>
  <c:chart>
    <c:title>
      <c:tx>
        <c:rich>
          <a:bodyPr/>
          <a:lstStyle/>
          <a:p>
            <a:pPr>
              <a:defRPr/>
            </a:pPr>
            <a:r>
              <a:rPr lang="nl-NL"/>
              <a:t>Temporary employment share</a:t>
            </a:r>
          </a:p>
          <a:p>
            <a:pPr>
              <a:defRPr/>
            </a:pPr>
            <a:r>
              <a:rPr lang="nl-NL" sz="1200" b="0"/>
              <a:t>EU, 1988-2008, Eurostat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cat>
            <c:strRef>
              <c:f>Data!$L$9:$N$9</c:f>
              <c:strCache>
                <c:ptCount val="3"/>
                <c:pt idx="0">
                  <c:v>1988</c:v>
                </c:pt>
                <c:pt idx="1">
                  <c:v>1998</c:v>
                </c:pt>
                <c:pt idx="2">
                  <c:v>2008</c:v>
                </c:pt>
              </c:strCache>
            </c:strRef>
          </c:cat>
          <c:val>
            <c:numRef>
              <c:f>Data!$Z$10:$AB$10</c:f>
              <c:numCache>
                <c:formatCode>0.0</c:formatCode>
                <c:ptCount val="3"/>
                <c:pt idx="0">
                  <c:v>4.623228587592281</c:v>
                </c:pt>
                <c:pt idx="1">
                  <c:v>7.557776915416373</c:v>
                </c:pt>
                <c:pt idx="2">
                  <c:v>11.99992519274557</c:v>
                </c:pt>
              </c:numCache>
            </c:numRef>
          </c:val>
        </c:ser>
        <c:marker val="1"/>
        <c:axId val="470991848"/>
        <c:axId val="470995064"/>
      </c:lineChart>
      <c:catAx>
        <c:axId val="470991848"/>
        <c:scaling>
          <c:orientation val="minMax"/>
        </c:scaling>
        <c:axPos val="b"/>
        <c:tickLblPos val="nextTo"/>
        <c:crossAx val="470995064"/>
        <c:crosses val="autoZero"/>
        <c:auto val="1"/>
        <c:lblAlgn val="ctr"/>
        <c:lblOffset val="100"/>
      </c:catAx>
      <c:valAx>
        <c:axId val="470995064"/>
        <c:scaling>
          <c:orientation val="minMax"/>
          <c:min val="3.0"/>
        </c:scaling>
        <c:axPos val="l"/>
        <c:majorGridlines/>
        <c:numFmt formatCode="0.0" sourceLinked="1"/>
        <c:tickLblPos val="nextTo"/>
        <c:crossAx val="470991848"/>
        <c:crosses val="autoZero"/>
        <c:crossBetween val="between"/>
      </c:valAx>
    </c:plotArea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2"/>
  <c:chart>
    <c:title>
      <c:tx>
        <c:rich>
          <a:bodyPr/>
          <a:lstStyle/>
          <a:p>
            <a:pPr>
              <a:defRPr/>
            </a:pPr>
            <a:r>
              <a:rPr lang="nl-NL"/>
              <a:t>Life expectancy at birth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'1960-2050'!$Y$31</c:f>
              <c:strCache>
                <c:ptCount val="1"/>
                <c:pt idx="0">
                  <c:v>Nordic</c:v>
                </c:pt>
              </c:strCache>
            </c:strRef>
          </c:tx>
          <c:cat>
            <c:numRef>
              <c:f>'1960-2050'!$Z$30:$AI$30</c:f>
              <c:numCache>
                <c:formatCode>General</c:formatCode>
                <c:ptCount val="10"/>
                <c:pt idx="0">
                  <c:v>1960.0</c:v>
                </c:pt>
                <c:pt idx="1">
                  <c:v>1970.0</c:v>
                </c:pt>
                <c:pt idx="2">
                  <c:v>1980.0</c:v>
                </c:pt>
                <c:pt idx="3">
                  <c:v>1990.0</c:v>
                </c:pt>
                <c:pt idx="4">
                  <c:v>2000.0</c:v>
                </c:pt>
                <c:pt idx="5">
                  <c:v>2010.0</c:v>
                </c:pt>
                <c:pt idx="6">
                  <c:v>2020.0</c:v>
                </c:pt>
                <c:pt idx="7">
                  <c:v>2030.0</c:v>
                </c:pt>
                <c:pt idx="8">
                  <c:v>2040.0</c:v>
                </c:pt>
                <c:pt idx="9">
                  <c:v>2050.0</c:v>
                </c:pt>
              </c:numCache>
            </c:numRef>
          </c:cat>
          <c:val>
            <c:numRef>
              <c:f>'1960-2050'!$Z$31:$AI$31</c:f>
              <c:numCache>
                <c:formatCode>0.0</c:formatCode>
                <c:ptCount val="10"/>
                <c:pt idx="0">
                  <c:v>72.72542264940367</c:v>
                </c:pt>
                <c:pt idx="1">
                  <c:v>73.57607797552683</c:v>
                </c:pt>
                <c:pt idx="2">
                  <c:v>75.37113343165245</c:v>
                </c:pt>
                <c:pt idx="3">
                  <c:v>76.56262890058395</c:v>
                </c:pt>
                <c:pt idx="4">
                  <c:v>78.26596135467486</c:v>
                </c:pt>
                <c:pt idx="5">
                  <c:v>79.82316094404022</c:v>
                </c:pt>
                <c:pt idx="6">
                  <c:v>80.46748448672146</c:v>
                </c:pt>
                <c:pt idx="7">
                  <c:v>81.10490244318507</c:v>
                </c:pt>
                <c:pt idx="8">
                  <c:v>81.61825741798847</c:v>
                </c:pt>
                <c:pt idx="9">
                  <c:v>84.26905752289547</c:v>
                </c:pt>
              </c:numCache>
            </c:numRef>
          </c:val>
        </c:ser>
        <c:ser>
          <c:idx val="1"/>
          <c:order val="1"/>
          <c:tx>
            <c:strRef>
              <c:f>'1960-2050'!$Y$32</c:f>
              <c:strCache>
                <c:ptCount val="1"/>
                <c:pt idx="0">
                  <c:v>Rhineland</c:v>
                </c:pt>
              </c:strCache>
            </c:strRef>
          </c:tx>
          <c:cat>
            <c:numRef>
              <c:f>'1960-2050'!$Z$30:$AI$30</c:f>
              <c:numCache>
                <c:formatCode>General</c:formatCode>
                <c:ptCount val="10"/>
                <c:pt idx="0">
                  <c:v>1960.0</c:v>
                </c:pt>
                <c:pt idx="1">
                  <c:v>1970.0</c:v>
                </c:pt>
                <c:pt idx="2">
                  <c:v>1980.0</c:v>
                </c:pt>
                <c:pt idx="3">
                  <c:v>1990.0</c:v>
                </c:pt>
                <c:pt idx="4">
                  <c:v>2000.0</c:v>
                </c:pt>
                <c:pt idx="5">
                  <c:v>2010.0</c:v>
                </c:pt>
                <c:pt idx="6">
                  <c:v>2020.0</c:v>
                </c:pt>
                <c:pt idx="7">
                  <c:v>2030.0</c:v>
                </c:pt>
                <c:pt idx="8">
                  <c:v>2040.0</c:v>
                </c:pt>
                <c:pt idx="9">
                  <c:v>2050.0</c:v>
                </c:pt>
              </c:numCache>
            </c:numRef>
          </c:cat>
          <c:val>
            <c:numRef>
              <c:f>'1960-2050'!$Z$32:$AI$32</c:f>
              <c:numCache>
                <c:formatCode>0.0</c:formatCode>
                <c:ptCount val="10"/>
                <c:pt idx="0">
                  <c:v>69.58955212015425</c:v>
                </c:pt>
                <c:pt idx="1">
                  <c:v>71.22245861249628</c:v>
                </c:pt>
                <c:pt idx="2">
                  <c:v>73.45185622950297</c:v>
                </c:pt>
                <c:pt idx="3">
                  <c:v>75.9801309131356</c:v>
                </c:pt>
                <c:pt idx="4">
                  <c:v>78.5176171797769</c:v>
                </c:pt>
                <c:pt idx="5">
                  <c:v>79.920924145118</c:v>
                </c:pt>
                <c:pt idx="6">
                  <c:v>80.5275137833273</c:v>
                </c:pt>
                <c:pt idx="7">
                  <c:v>81.1275137833273</c:v>
                </c:pt>
                <c:pt idx="8">
                  <c:v>81.68880909072242</c:v>
                </c:pt>
                <c:pt idx="9">
                  <c:v>84.50044356647408</c:v>
                </c:pt>
              </c:numCache>
            </c:numRef>
          </c:val>
        </c:ser>
        <c:ser>
          <c:idx val="2"/>
          <c:order val="2"/>
          <c:tx>
            <c:strRef>
              <c:f>'1960-2050'!$Y$33</c:f>
              <c:strCache>
                <c:ptCount val="1"/>
                <c:pt idx="0">
                  <c:v>Anglo-saxon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</c:spPr>
          </c:marker>
          <c:cat>
            <c:numRef>
              <c:f>'1960-2050'!$Z$30:$AI$30</c:f>
              <c:numCache>
                <c:formatCode>General</c:formatCode>
                <c:ptCount val="10"/>
                <c:pt idx="0">
                  <c:v>1960.0</c:v>
                </c:pt>
                <c:pt idx="1">
                  <c:v>1970.0</c:v>
                </c:pt>
                <c:pt idx="2">
                  <c:v>1980.0</c:v>
                </c:pt>
                <c:pt idx="3">
                  <c:v>1990.0</c:v>
                </c:pt>
                <c:pt idx="4">
                  <c:v>2000.0</c:v>
                </c:pt>
                <c:pt idx="5">
                  <c:v>2010.0</c:v>
                </c:pt>
                <c:pt idx="6">
                  <c:v>2020.0</c:v>
                </c:pt>
                <c:pt idx="7">
                  <c:v>2030.0</c:v>
                </c:pt>
                <c:pt idx="8">
                  <c:v>2040.0</c:v>
                </c:pt>
                <c:pt idx="9">
                  <c:v>2050.0</c:v>
                </c:pt>
              </c:numCache>
            </c:numRef>
          </c:cat>
          <c:val>
            <c:numRef>
              <c:f>'1960-2050'!$Z$33:$AI$33</c:f>
              <c:numCache>
                <c:formatCode>0.0</c:formatCode>
                <c:ptCount val="10"/>
                <c:pt idx="0">
                  <c:v>70.74851890577872</c:v>
                </c:pt>
                <c:pt idx="1">
                  <c:v>71.85495404255634</c:v>
                </c:pt>
                <c:pt idx="2">
                  <c:v>73.18069458966702</c:v>
                </c:pt>
                <c:pt idx="3">
                  <c:v>75.64851890577873</c:v>
                </c:pt>
                <c:pt idx="4">
                  <c:v>77.81634322189043</c:v>
                </c:pt>
                <c:pt idx="5">
                  <c:v>79.36782431611171</c:v>
                </c:pt>
                <c:pt idx="6">
                  <c:v>80.0678243161117</c:v>
                </c:pt>
                <c:pt idx="7">
                  <c:v>80.66782431611171</c:v>
                </c:pt>
                <c:pt idx="8">
                  <c:v>81.2678243161117</c:v>
                </c:pt>
                <c:pt idx="9">
                  <c:v>84.07425945288935</c:v>
                </c:pt>
              </c:numCache>
            </c:numRef>
          </c:val>
        </c:ser>
        <c:ser>
          <c:idx val="3"/>
          <c:order val="3"/>
          <c:tx>
            <c:strRef>
              <c:f>'1960-2050'!$Y$34</c:f>
              <c:strCache>
                <c:ptCount val="1"/>
                <c:pt idx="0">
                  <c:v>Mediterranean</c:v>
                </c:pt>
              </c:strCache>
            </c:strRef>
          </c:tx>
          <c:cat>
            <c:numRef>
              <c:f>'1960-2050'!$Z$30:$AI$30</c:f>
              <c:numCache>
                <c:formatCode>General</c:formatCode>
                <c:ptCount val="10"/>
                <c:pt idx="0">
                  <c:v>1960.0</c:v>
                </c:pt>
                <c:pt idx="1">
                  <c:v>1970.0</c:v>
                </c:pt>
                <c:pt idx="2">
                  <c:v>1980.0</c:v>
                </c:pt>
                <c:pt idx="3">
                  <c:v>1990.0</c:v>
                </c:pt>
                <c:pt idx="4">
                  <c:v>2000.0</c:v>
                </c:pt>
                <c:pt idx="5">
                  <c:v>2010.0</c:v>
                </c:pt>
                <c:pt idx="6">
                  <c:v>2020.0</c:v>
                </c:pt>
                <c:pt idx="7">
                  <c:v>2030.0</c:v>
                </c:pt>
                <c:pt idx="8">
                  <c:v>2040.0</c:v>
                </c:pt>
                <c:pt idx="9">
                  <c:v>2050.0</c:v>
                </c:pt>
              </c:numCache>
            </c:numRef>
          </c:cat>
          <c:val>
            <c:numRef>
              <c:f>'1960-2050'!$Z$34:$AI$34</c:f>
              <c:numCache>
                <c:formatCode>0.0</c:formatCode>
                <c:ptCount val="10"/>
                <c:pt idx="0">
                  <c:v>69.28289105285482</c:v>
                </c:pt>
                <c:pt idx="1">
                  <c:v>71.52744696130612</c:v>
                </c:pt>
                <c:pt idx="2">
                  <c:v>74.28529637058894</c:v>
                </c:pt>
                <c:pt idx="3">
                  <c:v>76.79877346701153</c:v>
                </c:pt>
                <c:pt idx="4">
                  <c:v>79.2276944138436</c:v>
                </c:pt>
                <c:pt idx="5">
                  <c:v>80.33158182224794</c:v>
                </c:pt>
                <c:pt idx="6">
                  <c:v>80.94941401238733</c:v>
                </c:pt>
                <c:pt idx="7">
                  <c:v>81.567270769424</c:v>
                </c:pt>
                <c:pt idx="8">
                  <c:v>82.16727076942398</c:v>
                </c:pt>
                <c:pt idx="9">
                  <c:v>84.85835467435426</c:v>
                </c:pt>
              </c:numCache>
            </c:numRef>
          </c:val>
        </c:ser>
        <c:marker val="1"/>
        <c:axId val="556856152"/>
        <c:axId val="556859352"/>
      </c:lineChart>
      <c:catAx>
        <c:axId val="556856152"/>
        <c:scaling>
          <c:orientation val="minMax"/>
        </c:scaling>
        <c:axPos val="b"/>
        <c:numFmt formatCode="General" sourceLinked="1"/>
        <c:tickLblPos val="nextTo"/>
        <c:crossAx val="556859352"/>
        <c:crosses val="autoZero"/>
        <c:auto val="1"/>
        <c:lblAlgn val="ctr"/>
        <c:lblOffset val="100"/>
      </c:catAx>
      <c:valAx>
        <c:axId val="556859352"/>
        <c:scaling>
          <c:orientation val="minMax"/>
          <c:min val="69.0"/>
        </c:scaling>
        <c:axPos val="l"/>
        <c:majorGridlines/>
        <c:numFmt formatCode="0.0" sourceLinked="1"/>
        <c:tickLblPos val="nextTo"/>
        <c:crossAx val="55685615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/>
              <a:t>Population projection EU 27 </a:t>
            </a:r>
          </a:p>
        </c:rich>
      </c:tx>
      <c:layout/>
    </c:title>
    <c:plotArea>
      <c:layout/>
      <c:areaChart>
        <c:grouping val="stacked"/>
        <c:ser>
          <c:idx val="0"/>
          <c:order val="0"/>
          <c:tx>
            <c:strRef>
              <c:f>Blad1!$A$378</c:f>
              <c:strCache>
                <c:ptCount val="1"/>
                <c:pt idx="0">
                  <c:v>0-14</c:v>
                </c:pt>
              </c:strCache>
            </c:strRef>
          </c:tx>
          <c:cat>
            <c:numRef>
              <c:f>Blad1!$B$377:$G$377</c:f>
              <c:numCache>
                <c:formatCode>General</c:formatCode>
                <c:ptCount val="6"/>
                <c:pt idx="0">
                  <c:v>2010.0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  <c:pt idx="5">
                  <c:v>2060.0</c:v>
                </c:pt>
              </c:numCache>
            </c:numRef>
          </c:cat>
          <c:val>
            <c:numRef>
              <c:f>Blad1!$B$378:$G$378</c:f>
              <c:numCache>
                <c:formatCode>General</c:formatCode>
                <c:ptCount val="6"/>
                <c:pt idx="0">
                  <c:v>77624.5</c:v>
                </c:pt>
                <c:pt idx="1">
                  <c:v>78898.1</c:v>
                </c:pt>
                <c:pt idx="2">
                  <c:v>75533.4</c:v>
                </c:pt>
                <c:pt idx="3">
                  <c:v>72610.4</c:v>
                </c:pt>
                <c:pt idx="4">
                  <c:v>72413.7</c:v>
                </c:pt>
                <c:pt idx="5">
                  <c:v>70952.3</c:v>
                </c:pt>
              </c:numCache>
            </c:numRef>
          </c:val>
        </c:ser>
        <c:ser>
          <c:idx val="1"/>
          <c:order val="1"/>
          <c:tx>
            <c:strRef>
              <c:f>Blad1!$A$379</c:f>
              <c:strCache>
                <c:ptCount val="1"/>
                <c:pt idx="0">
                  <c:v>15-64</c:v>
                </c:pt>
              </c:strCache>
            </c:strRef>
          </c:tx>
          <c:cat>
            <c:numRef>
              <c:f>Blad1!$B$377:$G$377</c:f>
              <c:numCache>
                <c:formatCode>General</c:formatCode>
                <c:ptCount val="6"/>
                <c:pt idx="0">
                  <c:v>2010.0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  <c:pt idx="5">
                  <c:v>2060.0</c:v>
                </c:pt>
              </c:numCache>
            </c:numRef>
          </c:cat>
          <c:val>
            <c:numRef>
              <c:f>Blad1!$B$379:$G$379</c:f>
              <c:numCache>
                <c:formatCode>General</c:formatCode>
                <c:ptCount val="6"/>
                <c:pt idx="0">
                  <c:v>334987.4</c:v>
                </c:pt>
                <c:pt idx="1">
                  <c:v>331887.3</c:v>
                </c:pt>
                <c:pt idx="2">
                  <c:v>321943.6</c:v>
                </c:pt>
                <c:pt idx="3">
                  <c:v>307847.7</c:v>
                </c:pt>
                <c:pt idx="4">
                  <c:v>294442.3</c:v>
                </c:pt>
                <c:pt idx="5">
                  <c:v>283292.6</c:v>
                </c:pt>
              </c:numCache>
            </c:numRef>
          </c:val>
        </c:ser>
        <c:ser>
          <c:idx val="2"/>
          <c:order val="2"/>
          <c:tx>
            <c:strRef>
              <c:f>Blad1!$A$380</c:f>
              <c:strCache>
                <c:ptCount val="1"/>
                <c:pt idx="0">
                  <c:v>65-80</c:v>
                </c:pt>
              </c:strCache>
            </c:strRef>
          </c:tx>
          <c:spPr>
            <a:solidFill>
              <a:srgbClr val="FF6600"/>
            </a:solidFill>
          </c:spPr>
          <c:cat>
            <c:numRef>
              <c:f>Blad1!$B$377:$G$377</c:f>
              <c:numCache>
                <c:formatCode>General</c:formatCode>
                <c:ptCount val="6"/>
                <c:pt idx="0">
                  <c:v>2010.0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  <c:pt idx="5">
                  <c:v>2060.0</c:v>
                </c:pt>
              </c:numCache>
            </c:numRef>
          </c:cat>
          <c:val>
            <c:numRef>
              <c:f>Blad1!$B$380:$G$380</c:f>
              <c:numCache>
                <c:formatCode>General</c:formatCode>
                <c:ptCount val="6"/>
                <c:pt idx="0">
                  <c:v>63522.8</c:v>
                </c:pt>
                <c:pt idx="1">
                  <c:v>73771.1</c:v>
                </c:pt>
                <c:pt idx="2">
                  <c:v>86442.8</c:v>
                </c:pt>
                <c:pt idx="3">
                  <c:v>93559.2</c:v>
                </c:pt>
                <c:pt idx="4">
                  <c:v>91807.5</c:v>
                </c:pt>
                <c:pt idx="5">
                  <c:v>90121.6</c:v>
                </c:pt>
              </c:numCache>
            </c:numRef>
          </c:val>
        </c:ser>
        <c:ser>
          <c:idx val="3"/>
          <c:order val="3"/>
          <c:tx>
            <c:strRef>
              <c:f>Blad1!$A$381</c:f>
              <c:strCache>
                <c:ptCount val="1"/>
                <c:pt idx="0">
                  <c:v>&gt;80</c:v>
                </c:pt>
              </c:strCache>
            </c:strRef>
          </c:tx>
          <c:cat>
            <c:numRef>
              <c:f>Blad1!$B$377:$G$377</c:f>
              <c:numCache>
                <c:formatCode>General</c:formatCode>
                <c:ptCount val="6"/>
                <c:pt idx="0">
                  <c:v>2010.0</c:v>
                </c:pt>
                <c:pt idx="1">
                  <c:v>2020.0</c:v>
                </c:pt>
                <c:pt idx="2">
                  <c:v>2030.0</c:v>
                </c:pt>
                <c:pt idx="3">
                  <c:v>2040.0</c:v>
                </c:pt>
                <c:pt idx="4">
                  <c:v>2050.0</c:v>
                </c:pt>
                <c:pt idx="5">
                  <c:v>2060.0</c:v>
                </c:pt>
              </c:numCache>
            </c:numRef>
          </c:cat>
          <c:val>
            <c:numRef>
              <c:f>Blad1!$B$381:$G$381</c:f>
              <c:numCache>
                <c:formatCode>General</c:formatCode>
                <c:ptCount val="6"/>
                <c:pt idx="0">
                  <c:v>23254.7</c:v>
                </c:pt>
                <c:pt idx="1">
                  <c:v>29281.1</c:v>
                </c:pt>
                <c:pt idx="2">
                  <c:v>36022.3</c:v>
                </c:pt>
                <c:pt idx="3">
                  <c:v>46085.2</c:v>
                </c:pt>
                <c:pt idx="4">
                  <c:v>56640.0</c:v>
                </c:pt>
                <c:pt idx="5">
                  <c:v>61352.0</c:v>
                </c:pt>
              </c:numCache>
            </c:numRef>
          </c:val>
        </c:ser>
        <c:axId val="557818712"/>
        <c:axId val="557011448"/>
      </c:areaChart>
      <c:catAx>
        <c:axId val="557818712"/>
        <c:scaling>
          <c:orientation val="minMax"/>
        </c:scaling>
        <c:axPos val="b"/>
        <c:numFmt formatCode="General" sourceLinked="1"/>
        <c:tickLblPos val="nextTo"/>
        <c:crossAx val="557011448"/>
        <c:crosses val="autoZero"/>
        <c:auto val="1"/>
        <c:lblAlgn val="ctr"/>
        <c:lblOffset val="100"/>
      </c:catAx>
      <c:valAx>
        <c:axId val="557011448"/>
        <c:scaling>
          <c:orientation val="minMax"/>
        </c:scaling>
        <c:axPos val="l"/>
        <c:majorGridlines/>
        <c:numFmt formatCode="General" sourceLinked="1"/>
        <c:tickLblPos val="nextTo"/>
        <c:crossAx val="557818712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E9CE484D-B4F7-A341-A76D-766B1D79008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As self-employment will be a growing trend in employment and self-employed currently pay the highest price during crises, should they be given social security rights? If so, which and how? (focus on Turkish situation)</a:t>
            </a:r>
          </a:p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484D-B4F7-A341-A76D-766B1D79008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484D-B4F7-A341-A76D-766B1D79008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F3A550-1B28-C943-A66E-1CB816D1891A}" type="slidenum">
              <a:rPr lang="en-GB"/>
              <a:pPr/>
              <a:t>16</a:t>
            </a:fld>
            <a:endParaRPr lang="en-GB"/>
          </a:p>
        </p:txBody>
      </p:sp>
      <p:sp>
        <p:nvSpPr>
          <p:cNvPr id="362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484D-B4F7-A341-A76D-766B1D79008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484D-B4F7-A341-A76D-766B1D79008D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4925" y="3200400"/>
            <a:ext cx="538163" cy="466725"/>
          </a:xfrm>
          <a:prstGeom prst="rect">
            <a:avLst/>
          </a:prstGeom>
          <a:solidFill>
            <a:srgbClr val="FFFA2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endParaRPr lang="en-GB" sz="2400">
              <a:latin typeface="Times New Roman" pitchFamily="48" charset="0"/>
              <a:ea typeface="+mn-ea"/>
            </a:endParaRPr>
          </a:p>
        </p:txBody>
      </p:sp>
      <p:grpSp>
        <p:nvGrpSpPr>
          <p:cNvPr id="4" name="Group 28"/>
          <p:cNvGrpSpPr>
            <a:grpSpLocks/>
          </p:cNvGrpSpPr>
          <p:nvPr userDrawn="1"/>
        </p:nvGrpSpPr>
        <p:grpSpPr bwMode="auto">
          <a:xfrm>
            <a:off x="147638" y="1333500"/>
            <a:ext cx="2593975" cy="2476500"/>
            <a:chOff x="93" y="840"/>
            <a:chExt cx="1634" cy="1560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694" y="1137"/>
              <a:ext cx="345" cy="328"/>
            </a:xfrm>
            <a:prstGeom prst="rect">
              <a:avLst/>
            </a:prstGeom>
            <a:solidFill>
              <a:srgbClr val="1963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111" y="906"/>
              <a:ext cx="344" cy="294"/>
            </a:xfrm>
            <a:prstGeom prst="rect">
              <a:avLst/>
            </a:prstGeom>
            <a:solidFill>
              <a:srgbClr val="BFB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56" y="2054"/>
              <a:ext cx="344" cy="294"/>
            </a:xfrm>
            <a:prstGeom prst="rect">
              <a:avLst/>
            </a:prstGeom>
            <a:solidFill>
              <a:srgbClr val="F0EA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 userDrawn="1"/>
          </p:nvSpPr>
          <p:spPr bwMode="auto">
            <a:xfrm>
              <a:off x="1027" y="1134"/>
              <a:ext cx="344" cy="328"/>
            </a:xfrm>
            <a:prstGeom prst="rect">
              <a:avLst/>
            </a:prstGeom>
            <a:solidFill>
              <a:srgbClr val="3D40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 userDrawn="1"/>
          </p:nvSpPr>
          <p:spPr bwMode="auto">
            <a:xfrm>
              <a:off x="424" y="1472"/>
              <a:ext cx="344" cy="304"/>
            </a:xfrm>
            <a:prstGeom prst="rect">
              <a:avLst/>
            </a:prstGeom>
            <a:solidFill>
              <a:srgbClr val="3964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10" name="Rectangle 13"/>
            <p:cNvSpPr>
              <a:spLocks noChangeArrowheads="1"/>
            </p:cNvSpPr>
            <p:nvPr userDrawn="1"/>
          </p:nvSpPr>
          <p:spPr bwMode="auto">
            <a:xfrm>
              <a:off x="766" y="1440"/>
              <a:ext cx="338" cy="304"/>
            </a:xfrm>
            <a:prstGeom prst="rect">
              <a:avLst/>
            </a:prstGeom>
            <a:solidFill>
              <a:srgbClr val="BFB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 userDrawn="1"/>
          </p:nvSpPr>
          <p:spPr bwMode="auto">
            <a:xfrm>
              <a:off x="93" y="1728"/>
              <a:ext cx="339" cy="290"/>
            </a:xfrm>
            <a:prstGeom prst="rect">
              <a:avLst/>
            </a:prstGeom>
            <a:solidFill>
              <a:srgbClr val="7B7D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12" name="Rectangle 15"/>
            <p:cNvSpPr>
              <a:spLocks noChangeArrowheads="1"/>
            </p:cNvSpPr>
            <p:nvPr userDrawn="1"/>
          </p:nvSpPr>
          <p:spPr bwMode="auto">
            <a:xfrm>
              <a:off x="340" y="1764"/>
              <a:ext cx="344" cy="290"/>
            </a:xfrm>
            <a:prstGeom prst="rect">
              <a:avLst/>
            </a:prstGeom>
            <a:solidFill>
              <a:srgbClr val="484B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13" name="Rectangle 16"/>
            <p:cNvSpPr>
              <a:spLocks noChangeArrowheads="1"/>
            </p:cNvSpPr>
            <p:nvPr userDrawn="1"/>
          </p:nvSpPr>
          <p:spPr bwMode="auto">
            <a:xfrm>
              <a:off x="567" y="2023"/>
              <a:ext cx="345" cy="296"/>
            </a:xfrm>
            <a:prstGeom prst="rect">
              <a:avLst/>
            </a:prstGeom>
            <a:solidFill>
              <a:srgbClr val="D1BF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14" name="Rectangle 17"/>
            <p:cNvSpPr>
              <a:spLocks noChangeArrowheads="1"/>
            </p:cNvSpPr>
            <p:nvPr userDrawn="1"/>
          </p:nvSpPr>
          <p:spPr bwMode="auto">
            <a:xfrm>
              <a:off x="612" y="1778"/>
              <a:ext cx="344" cy="291"/>
            </a:xfrm>
            <a:prstGeom prst="rect">
              <a:avLst/>
            </a:prstGeom>
            <a:solidFill>
              <a:srgbClr val="3A3D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15" name="Rectangle 18"/>
            <p:cNvSpPr>
              <a:spLocks noChangeArrowheads="1"/>
            </p:cNvSpPr>
            <p:nvPr userDrawn="1"/>
          </p:nvSpPr>
          <p:spPr bwMode="auto">
            <a:xfrm>
              <a:off x="1344" y="1152"/>
              <a:ext cx="344" cy="328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16" name="Rectangle 19"/>
            <p:cNvSpPr>
              <a:spLocks noChangeArrowheads="1"/>
            </p:cNvSpPr>
            <p:nvPr userDrawn="1"/>
          </p:nvSpPr>
          <p:spPr bwMode="auto">
            <a:xfrm>
              <a:off x="1383" y="840"/>
              <a:ext cx="344" cy="291"/>
            </a:xfrm>
            <a:prstGeom prst="rect">
              <a:avLst/>
            </a:prstGeom>
            <a:solidFill>
              <a:srgbClr val="000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17" name="Rectangle 20"/>
            <p:cNvSpPr>
              <a:spLocks noChangeArrowheads="1"/>
            </p:cNvSpPr>
            <p:nvPr userDrawn="1"/>
          </p:nvSpPr>
          <p:spPr bwMode="auto">
            <a:xfrm>
              <a:off x="930" y="1544"/>
              <a:ext cx="344" cy="328"/>
            </a:xfrm>
            <a:prstGeom prst="rect">
              <a:avLst/>
            </a:prstGeom>
            <a:solidFill>
              <a:srgbClr val="000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18" name="Rectangle 21"/>
            <p:cNvSpPr>
              <a:spLocks noChangeArrowheads="1"/>
            </p:cNvSpPr>
            <p:nvPr userDrawn="1"/>
          </p:nvSpPr>
          <p:spPr bwMode="auto">
            <a:xfrm>
              <a:off x="1296" y="1440"/>
              <a:ext cx="344" cy="328"/>
            </a:xfrm>
            <a:prstGeom prst="rect">
              <a:avLst/>
            </a:prstGeom>
            <a:solidFill>
              <a:srgbClr val="4949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19" name="Rectangle 22"/>
            <p:cNvSpPr>
              <a:spLocks noChangeArrowheads="1"/>
            </p:cNvSpPr>
            <p:nvPr userDrawn="1"/>
          </p:nvSpPr>
          <p:spPr bwMode="auto">
            <a:xfrm>
              <a:off x="1357" y="1760"/>
              <a:ext cx="344" cy="294"/>
            </a:xfrm>
            <a:prstGeom prst="rect">
              <a:avLst/>
            </a:prstGeom>
            <a:solidFill>
              <a:srgbClr val="00007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20" name="Rectangle 23"/>
            <p:cNvSpPr>
              <a:spLocks noChangeArrowheads="1"/>
            </p:cNvSpPr>
            <p:nvPr userDrawn="1"/>
          </p:nvSpPr>
          <p:spPr bwMode="auto">
            <a:xfrm>
              <a:off x="1056" y="1728"/>
              <a:ext cx="344" cy="291"/>
            </a:xfrm>
            <a:prstGeom prst="rect">
              <a:avLst/>
            </a:prstGeom>
            <a:solidFill>
              <a:srgbClr val="00C2F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21" name="Rectangle 24"/>
            <p:cNvSpPr>
              <a:spLocks noChangeArrowheads="1"/>
            </p:cNvSpPr>
            <p:nvPr userDrawn="1"/>
          </p:nvSpPr>
          <p:spPr bwMode="auto">
            <a:xfrm>
              <a:off x="839" y="2064"/>
              <a:ext cx="344" cy="285"/>
            </a:xfrm>
            <a:prstGeom prst="rect">
              <a:avLst/>
            </a:prstGeom>
            <a:solidFill>
              <a:srgbClr val="DCE11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22" name="Rectangle 25"/>
            <p:cNvSpPr>
              <a:spLocks noChangeArrowheads="1"/>
            </p:cNvSpPr>
            <p:nvPr userDrawn="1"/>
          </p:nvSpPr>
          <p:spPr bwMode="auto">
            <a:xfrm>
              <a:off x="1353" y="2056"/>
              <a:ext cx="343" cy="294"/>
            </a:xfrm>
            <a:prstGeom prst="rect">
              <a:avLst/>
            </a:prstGeom>
            <a:solidFill>
              <a:srgbClr val="C1AD1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23" name="Rectangle 26"/>
            <p:cNvSpPr>
              <a:spLocks noChangeArrowheads="1"/>
            </p:cNvSpPr>
            <p:nvPr userDrawn="1"/>
          </p:nvSpPr>
          <p:spPr bwMode="auto">
            <a:xfrm>
              <a:off x="1066" y="2115"/>
              <a:ext cx="344" cy="285"/>
            </a:xfrm>
            <a:prstGeom prst="rect">
              <a:avLst/>
            </a:prstGeom>
            <a:solidFill>
              <a:srgbClr val="E1C9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</p:grpSp>
      <p:pic>
        <p:nvPicPr>
          <p:cNvPr id="24" name="Picture 2" descr="C:\Users\user\Desktop\10_0305_-_sgk_cap_logo_final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676400"/>
            <a:ext cx="6400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00338" y="3810000"/>
            <a:ext cx="6367462" cy="762000"/>
          </a:xfrm>
        </p:spPr>
        <p:txBody>
          <a:bodyPr/>
          <a:lstStyle>
            <a:lvl1pPr marL="0" indent="0" algn="ctr">
              <a:buFont typeface="Wingdings" pitchFamily="48" charset="2"/>
              <a:buNone/>
              <a:defRPr sz="2400">
                <a:solidFill>
                  <a:srgbClr val="143FA4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5" name="Rectangle 2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276600" y="48006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FontTx/>
              <a:buNone/>
              <a:defRPr sz="1200">
                <a:solidFill>
                  <a:srgbClr val="143FA4"/>
                </a:solidFill>
                <a:latin typeface="Helvetica" pitchFamily="4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E718A-EA5A-B645-9B44-DE3FF835A992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152400"/>
            <a:ext cx="2163763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4365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972A1-D08A-5047-B65F-C5AF663CFD2C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37493-ED5F-C047-902A-9137A95717CC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E89B5-62FC-E041-B1E8-1560ECE52523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41438"/>
            <a:ext cx="4252913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1341438"/>
            <a:ext cx="42545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3B7D-36B7-DF41-B1A2-C219CD0E7C26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6D22A-A2D0-4F40-852D-1B6E679C7464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F9103-752B-0F40-8BDA-66A7044F9F7A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27DF8-5225-AB4C-90B3-382D2B1BD672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7C64B-898A-994C-9AF8-FB237568E3A2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B002D-F483-ED40-8A96-674E592573C9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52400"/>
            <a:ext cx="8382000" cy="457200"/>
          </a:xfrm>
          <a:prstGeom prst="rect">
            <a:avLst/>
          </a:prstGeom>
          <a:solidFill>
            <a:srgbClr val="1658B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477000"/>
            <a:ext cx="381000" cy="228600"/>
          </a:xfrm>
          <a:prstGeom prst="rect">
            <a:avLst/>
          </a:prstGeom>
          <a:solidFill>
            <a:srgbClr val="AFCDF5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12BF6F3-2098-B643-A82B-7498B4D06C28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41438"/>
            <a:ext cx="8659813" cy="384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124" name="Rectangle 28"/>
          <p:cNvSpPr>
            <a:spLocks noChangeArrowheads="1"/>
          </p:cNvSpPr>
          <p:nvPr/>
        </p:nvSpPr>
        <p:spPr bwMode="auto">
          <a:xfrm>
            <a:off x="381000" y="6324600"/>
            <a:ext cx="3811588" cy="136525"/>
          </a:xfrm>
          <a:prstGeom prst="rect">
            <a:avLst/>
          </a:prstGeom>
          <a:solidFill>
            <a:srgbClr val="1658B2"/>
          </a:solidFill>
          <a:ln w="2857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US">
              <a:latin typeface="Helvetica" pitchFamily="48" charset="0"/>
              <a:ea typeface="+mn-ea"/>
              <a:cs typeface="+mn-cs"/>
            </a:endParaRPr>
          </a:p>
        </p:txBody>
      </p:sp>
      <p:grpSp>
        <p:nvGrpSpPr>
          <p:cNvPr id="1031" name="Group 30"/>
          <p:cNvGrpSpPr>
            <a:grpSpLocks/>
          </p:cNvGrpSpPr>
          <p:nvPr/>
        </p:nvGrpSpPr>
        <p:grpSpPr bwMode="auto">
          <a:xfrm>
            <a:off x="76200" y="76200"/>
            <a:ext cx="533400" cy="658813"/>
            <a:chOff x="48" y="96"/>
            <a:chExt cx="336" cy="415"/>
          </a:xfrm>
        </p:grpSpPr>
        <p:sp>
          <p:nvSpPr>
            <p:cNvPr id="4116" name="Rectangle 20"/>
            <p:cNvSpPr>
              <a:spLocks noChangeArrowheads="1"/>
            </p:cNvSpPr>
            <p:nvPr userDrawn="1"/>
          </p:nvSpPr>
          <p:spPr bwMode="auto">
            <a:xfrm>
              <a:off x="48" y="336"/>
              <a:ext cx="154" cy="175"/>
            </a:xfrm>
            <a:prstGeom prst="rect">
              <a:avLst/>
            </a:prstGeom>
            <a:solidFill>
              <a:srgbClr val="0550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4106" name="Rectangle 10"/>
            <p:cNvSpPr>
              <a:spLocks noChangeArrowheads="1"/>
            </p:cNvSpPr>
            <p:nvPr userDrawn="1"/>
          </p:nvSpPr>
          <p:spPr bwMode="auto">
            <a:xfrm>
              <a:off x="96" y="288"/>
              <a:ext cx="144" cy="144"/>
            </a:xfrm>
            <a:prstGeom prst="rect">
              <a:avLst/>
            </a:prstGeom>
            <a:solidFill>
              <a:srgbClr val="E5E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 userDrawn="1"/>
          </p:nvSpPr>
          <p:spPr bwMode="auto">
            <a:xfrm>
              <a:off x="229" y="96"/>
              <a:ext cx="155" cy="177"/>
            </a:xfrm>
            <a:prstGeom prst="rect">
              <a:avLst/>
            </a:prstGeom>
            <a:solidFill>
              <a:srgbClr val="AFCD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4103" name="Rectangle 7"/>
            <p:cNvSpPr>
              <a:spLocks noChangeArrowheads="1"/>
            </p:cNvSpPr>
            <p:nvPr userDrawn="1"/>
          </p:nvSpPr>
          <p:spPr bwMode="auto">
            <a:xfrm>
              <a:off x="168" y="172"/>
              <a:ext cx="153" cy="158"/>
            </a:xfrm>
            <a:prstGeom prst="rect">
              <a:avLst/>
            </a:prstGeom>
            <a:solidFill>
              <a:srgbClr val="FFF91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</p:grp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5105400" y="6324600"/>
            <a:ext cx="3810000" cy="136525"/>
          </a:xfrm>
          <a:prstGeom prst="rect">
            <a:avLst/>
          </a:prstGeom>
          <a:solidFill>
            <a:srgbClr val="1658B2"/>
          </a:solidFill>
          <a:ln w="2857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US">
              <a:latin typeface="Helvetica" pitchFamily="48" charset="0"/>
              <a:ea typeface="+mn-ea"/>
              <a:cs typeface="+mn-cs"/>
            </a:endParaRPr>
          </a:p>
        </p:txBody>
      </p:sp>
      <p:graphicFrame>
        <p:nvGraphicFramePr>
          <p:cNvPr id="1026" name="Object 31"/>
          <p:cNvGraphicFramePr>
            <a:graphicFrameLocks noChangeAspect="1"/>
          </p:cNvGraphicFramePr>
          <p:nvPr/>
        </p:nvGraphicFramePr>
        <p:xfrm>
          <a:off x="4419600" y="6172200"/>
          <a:ext cx="533400" cy="509588"/>
        </p:xfrm>
        <a:graphic>
          <a:graphicData uri="http://schemas.openxmlformats.org/presentationml/2006/ole">
            <p:oleObj spid="_x0000_s1026" name="Picture" r:id="rId14" imgW="609480" imgH="590400" progId="Word.Picture.8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+mj-lt"/>
          <a:ea typeface="Arial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Helvetica" pitchFamily="48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Helvetica" pitchFamily="48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Helvetica" pitchFamily="48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Helvetica" pitchFamily="48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Helvetica" pitchFamily="4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Helvetica" pitchFamily="4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Helvetica" pitchFamily="4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Helvetica" pitchFamily="4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2"/>
        <a:buChar char="n"/>
        <a:defRPr sz="2800">
          <a:solidFill>
            <a:srgbClr val="1646B2"/>
          </a:solidFill>
          <a:latin typeface="+mn-lt"/>
          <a:ea typeface="Arial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2"/>
        <a:buChar char="¨"/>
        <a:defRPr sz="2400">
          <a:solidFill>
            <a:srgbClr val="1646B2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charset="2"/>
        <a:buChar char="n"/>
        <a:defRPr sz="2400">
          <a:solidFill>
            <a:srgbClr val="1646B2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¨"/>
        <a:defRPr sz="2400">
          <a:solidFill>
            <a:srgbClr val="1646B2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2400">
          <a:solidFill>
            <a:srgbClr val="1646B2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48" charset="2"/>
        <a:buChar char="§"/>
        <a:defRPr sz="2400">
          <a:solidFill>
            <a:srgbClr val="1646B2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48" charset="2"/>
        <a:buChar char="§"/>
        <a:defRPr sz="2400">
          <a:solidFill>
            <a:srgbClr val="1646B2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48" charset="2"/>
        <a:buChar char="§"/>
        <a:defRPr sz="2400">
          <a:solidFill>
            <a:srgbClr val="1646B2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48" charset="2"/>
        <a:buChar char="§"/>
        <a:defRPr sz="2400">
          <a:solidFill>
            <a:srgbClr val="1646B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4" Type="http://schemas.openxmlformats.org/officeDocument/2006/relationships/chart" Target="../charts/chart9.xml"/><Relationship Id="rId5" Type="http://schemas.openxmlformats.org/officeDocument/2006/relationships/chart" Target="../charts/chart10.xml"/><Relationship Id="rId6" Type="http://schemas.openxmlformats.org/officeDocument/2006/relationships/chart" Target="../charts/chart1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4" Type="http://schemas.openxmlformats.org/officeDocument/2006/relationships/chart" Target="../charts/chart17.xml"/><Relationship Id="rId5" Type="http://schemas.openxmlformats.org/officeDocument/2006/relationships/chart" Target="../charts/chart18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4" Type="http://schemas.openxmlformats.org/officeDocument/2006/relationships/chart" Target="../charts/chart6.xml"/><Relationship Id="rId5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dirty="0" smtClean="0"/>
              <a:t>Challenges for sustainable social security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Ageing Europe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graphicFrame>
        <p:nvGraphicFramePr>
          <p:cNvPr id="5" name="Grafiek 4"/>
          <p:cNvGraphicFramePr/>
          <p:nvPr/>
        </p:nvGraphicFramePr>
        <p:xfrm>
          <a:off x="0" y="6096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fiek 5"/>
          <p:cNvGraphicFramePr/>
          <p:nvPr/>
        </p:nvGraphicFramePr>
        <p:xfrm>
          <a:off x="4572000" y="6096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Grafiek 6"/>
          <p:cNvGraphicFramePr/>
          <p:nvPr/>
        </p:nvGraphicFramePr>
        <p:xfrm>
          <a:off x="4572000" y="3505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Grafiek 8"/>
          <p:cNvGraphicFramePr/>
          <p:nvPr/>
        </p:nvGraphicFramePr>
        <p:xfrm>
          <a:off x="0" y="3505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Dependency ratio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graphicFrame>
        <p:nvGraphicFramePr>
          <p:cNvPr id="5" name="Grafiek 4"/>
          <p:cNvGraphicFramePr/>
          <p:nvPr/>
        </p:nvGraphicFramePr>
        <p:xfrm>
          <a:off x="0" y="1524000"/>
          <a:ext cx="91440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vak 5"/>
          <p:cNvSpPr txBox="1"/>
          <p:nvPr/>
        </p:nvSpPr>
        <p:spPr>
          <a:xfrm>
            <a:off x="381000" y="81909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000" dirty="0" smtClean="0"/>
              <a:t>Dependency ratio:</a:t>
            </a:r>
            <a:endParaRPr lang="en-GB" sz="2000" dirty="0"/>
          </a:p>
        </p:txBody>
      </p:sp>
      <p:sp>
        <p:nvSpPr>
          <p:cNvPr id="7" name="Tekstvak 6"/>
          <p:cNvSpPr txBox="1"/>
          <p:nvPr/>
        </p:nvSpPr>
        <p:spPr>
          <a:xfrm>
            <a:off x="2362200" y="685800"/>
            <a:ext cx="6019800" cy="687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800" i="1" dirty="0" smtClean="0"/>
              <a:t>Number of people aged 0 to 14 and 65 years and older</a:t>
            </a:r>
          </a:p>
          <a:p>
            <a:pPr algn="ctr">
              <a:buNone/>
            </a:pPr>
            <a:r>
              <a:rPr lang="en-GB" sz="1800" i="1" dirty="0" smtClean="0"/>
              <a:t>Number of people aged 15-64</a:t>
            </a:r>
            <a:endParaRPr lang="en-GB" sz="1800" i="1" dirty="0"/>
          </a:p>
        </p:txBody>
      </p:sp>
      <p:cxnSp>
        <p:nvCxnSpPr>
          <p:cNvPr id="16" name="Rechte verbindingslijn 15"/>
          <p:cNvCxnSpPr/>
          <p:nvPr/>
        </p:nvCxnSpPr>
        <p:spPr bwMode="auto">
          <a:xfrm flipH="1">
            <a:off x="2570400" y="1065212"/>
            <a:ext cx="5659200" cy="1588"/>
          </a:xfrm>
          <a:prstGeom prst="line">
            <a:avLst/>
          </a:prstGeom>
          <a:solidFill>
            <a:srgbClr val="00FFFF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kstvak 16"/>
          <p:cNvSpPr txBox="1"/>
          <p:nvPr/>
        </p:nvSpPr>
        <p:spPr>
          <a:xfrm>
            <a:off x="8229600" y="819090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000" dirty="0" smtClean="0"/>
              <a:t>X 100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“Real dependency ratio”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graphicFrame>
        <p:nvGraphicFramePr>
          <p:cNvPr id="5" name="Grafiek 4"/>
          <p:cNvGraphicFramePr/>
          <p:nvPr/>
        </p:nvGraphicFramePr>
        <p:xfrm>
          <a:off x="990600" y="609600"/>
          <a:ext cx="74676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50" y="70422"/>
            <a:ext cx="8591550" cy="6311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4800" y="609600"/>
            <a:ext cx="8659813" cy="3840162"/>
          </a:xfrm>
        </p:spPr>
        <p:txBody>
          <a:bodyPr/>
          <a:lstStyle/>
          <a:p>
            <a:r>
              <a:rPr lang="en-GB" sz="2400" dirty="0" smtClean="0"/>
              <a:t>People in EU are getting older (life expectancy)</a:t>
            </a:r>
          </a:p>
          <a:p>
            <a:pPr lvl="1"/>
            <a:r>
              <a:rPr lang="en-GB" sz="2000" dirty="0" smtClean="0"/>
              <a:t>Number and share of people &gt; 64 increases</a:t>
            </a:r>
          </a:p>
          <a:p>
            <a:pPr lvl="1"/>
            <a:r>
              <a:rPr lang="en-GB" sz="2000" dirty="0" smtClean="0"/>
              <a:t>In particular people &gt; 80</a:t>
            </a:r>
          </a:p>
          <a:p>
            <a:r>
              <a:rPr lang="en-GB" sz="2400" dirty="0" smtClean="0"/>
              <a:t>Population EU is growing older (median age)</a:t>
            </a:r>
          </a:p>
          <a:p>
            <a:r>
              <a:rPr lang="en-GB" sz="2400" dirty="0" smtClean="0"/>
              <a:t>Population 15-64 decreases</a:t>
            </a:r>
          </a:p>
          <a:p>
            <a:r>
              <a:rPr lang="en-GB" sz="2400" dirty="0" smtClean="0"/>
              <a:t>Substantial cost effects arise:</a:t>
            </a:r>
          </a:p>
          <a:p>
            <a:pPr lvl="1"/>
            <a:r>
              <a:rPr lang="en-GB" sz="2000" dirty="0" smtClean="0"/>
              <a:t>Labour market shrinks</a:t>
            </a:r>
          </a:p>
          <a:p>
            <a:pPr lvl="1"/>
            <a:r>
              <a:rPr lang="en-GB" sz="2000" dirty="0" smtClean="0"/>
              <a:t>Less productive workforce </a:t>
            </a:r>
          </a:p>
          <a:p>
            <a:pPr lvl="1"/>
            <a:r>
              <a:rPr lang="en-GB" sz="2000" dirty="0" smtClean="0"/>
              <a:t>Rising sick leave, unemployment benefits &amp; disability pensions</a:t>
            </a:r>
          </a:p>
          <a:p>
            <a:pPr lvl="1"/>
            <a:r>
              <a:rPr lang="en-GB" sz="2000" dirty="0" smtClean="0"/>
              <a:t>Number of old-age pensions</a:t>
            </a:r>
          </a:p>
          <a:p>
            <a:pPr lvl="1"/>
            <a:r>
              <a:rPr lang="en-GB" sz="2000" dirty="0" smtClean="0"/>
              <a:t>Duration of old-age pensions</a:t>
            </a:r>
          </a:p>
          <a:p>
            <a:pPr lvl="1"/>
            <a:r>
              <a:rPr lang="en-GB" sz="2000" dirty="0" smtClean="0"/>
              <a:t>Health care costs</a:t>
            </a:r>
          </a:p>
          <a:p>
            <a:pPr lvl="1"/>
            <a:r>
              <a:rPr lang="en-GB" sz="2000" dirty="0" smtClean="0"/>
              <a:t>Long term care costs</a:t>
            </a:r>
          </a:p>
          <a:p>
            <a:pPr lvl="1"/>
            <a:r>
              <a:rPr lang="en-GB" sz="2000" dirty="0" smtClean="0"/>
              <a:t>Participation rate of older workforce is lower</a:t>
            </a:r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1600" dirty="0" err="1" smtClean="0"/>
              <a:t>Age</a:t>
            </a:r>
            <a:r>
              <a:rPr lang="nl-NL" sz="1600" dirty="0" smtClean="0"/>
              <a:t> </a:t>
            </a:r>
            <a:r>
              <a:rPr lang="nl-NL" sz="1600" dirty="0" err="1" smtClean="0"/>
              <a:t>related</a:t>
            </a:r>
            <a:r>
              <a:rPr lang="nl-NL" sz="1600" dirty="0" smtClean="0"/>
              <a:t> </a:t>
            </a:r>
            <a:r>
              <a:rPr lang="nl-NL" sz="1600" dirty="0" err="1" smtClean="0"/>
              <a:t>expenditures</a:t>
            </a:r>
            <a:r>
              <a:rPr lang="nl-NL" sz="1600" dirty="0" smtClean="0"/>
              <a:t> </a:t>
            </a:r>
            <a:r>
              <a:rPr lang="nl-NL" sz="1600" dirty="0" err="1" smtClean="0"/>
              <a:t>for</a:t>
            </a:r>
            <a:r>
              <a:rPr lang="nl-NL" sz="1600" dirty="0" smtClean="0"/>
              <a:t> Pensions, Health Care, Long term care, </a:t>
            </a:r>
            <a:r>
              <a:rPr lang="nl-NL" sz="1600" dirty="0" err="1" smtClean="0"/>
              <a:t>Unemployment</a:t>
            </a:r>
            <a:r>
              <a:rPr lang="nl-NL" sz="1600" dirty="0" smtClean="0"/>
              <a:t> </a:t>
            </a:r>
            <a:r>
              <a:rPr lang="nl-NL" sz="1600" dirty="0" err="1" smtClean="0"/>
              <a:t>benefits</a:t>
            </a:r>
            <a:r>
              <a:rPr lang="nl-NL" sz="1600" dirty="0" smtClean="0"/>
              <a:t> and </a:t>
            </a:r>
            <a:r>
              <a:rPr lang="nl-NL" sz="1600" dirty="0" err="1" smtClean="0"/>
              <a:t>Education</a:t>
            </a:r>
            <a:r>
              <a:rPr lang="nl-NL" sz="1600" dirty="0" smtClean="0"/>
              <a:t> – % GDP - </a:t>
            </a:r>
            <a:r>
              <a:rPr lang="nl-NL" sz="1600" dirty="0" err="1" smtClean="0"/>
              <a:t>no</a:t>
            </a:r>
            <a:r>
              <a:rPr lang="nl-NL" sz="1600" dirty="0" smtClean="0"/>
              <a:t> </a:t>
            </a:r>
            <a:r>
              <a:rPr lang="nl-NL" sz="1600" dirty="0" err="1" smtClean="0"/>
              <a:t>change</a:t>
            </a:r>
            <a:r>
              <a:rPr lang="nl-NL" sz="1600" dirty="0" smtClean="0"/>
              <a:t> scenario</a:t>
            </a:r>
            <a:endParaRPr lang="en-GB" sz="16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graphicFrame>
        <p:nvGraphicFramePr>
          <p:cNvPr id="5" name="Grafiek 4"/>
          <p:cNvGraphicFramePr/>
          <p:nvPr/>
        </p:nvGraphicFramePr>
        <p:xfrm>
          <a:off x="533400" y="609600"/>
          <a:ext cx="83058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9388" y="981075"/>
            <a:ext cx="4535487" cy="5256213"/>
            <a:chOff x="113" y="618"/>
            <a:chExt cx="2857" cy="3311"/>
          </a:xfrm>
        </p:grpSpPr>
        <p:sp>
          <p:nvSpPr>
            <p:cNvPr id="361475" name="Rectangle 3"/>
            <p:cNvSpPr>
              <a:spLocks noChangeArrowheads="1"/>
            </p:cNvSpPr>
            <p:nvPr/>
          </p:nvSpPr>
          <p:spPr bwMode="auto">
            <a:xfrm>
              <a:off x="113" y="1752"/>
              <a:ext cx="726" cy="117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buNone/>
              </a:pPr>
              <a:r>
                <a:rPr lang="en-GB" sz="1700" dirty="0">
                  <a:solidFill>
                    <a:srgbClr val="000000"/>
                  </a:solidFill>
                </a:rPr>
                <a:t>Population</a:t>
              </a:r>
            </a:p>
            <a:p>
              <a:pPr eaLnBrk="0" hangingPunct="0"/>
              <a:r>
                <a:rPr lang="en-GB" sz="1400" b="0" dirty="0">
                  <a:solidFill>
                    <a:srgbClr val="000000"/>
                  </a:solidFill>
                </a:rPr>
                <a:t>2004-2050</a:t>
              </a:r>
            </a:p>
          </p:txBody>
        </p:sp>
        <p:sp>
          <p:nvSpPr>
            <p:cNvPr id="361476" name="Rectangle 4"/>
            <p:cNvSpPr>
              <a:spLocks noChangeArrowheads="1"/>
            </p:cNvSpPr>
            <p:nvPr/>
          </p:nvSpPr>
          <p:spPr bwMode="auto">
            <a:xfrm>
              <a:off x="1202" y="1026"/>
              <a:ext cx="998" cy="68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l" eaLnBrk="0" hangingPunct="0">
                <a:buNone/>
              </a:pPr>
              <a:r>
                <a:rPr lang="en-GB" sz="1700" dirty="0" smtClean="0">
                  <a:solidFill>
                    <a:srgbClr val="000000"/>
                  </a:solidFill>
                </a:rPr>
                <a:t>Labour force</a:t>
              </a:r>
              <a:endParaRPr lang="en-GB" sz="1200" dirty="0" smtClean="0">
                <a:solidFill>
                  <a:srgbClr val="000000"/>
                </a:solidFill>
              </a:endParaRPr>
            </a:p>
            <a:p>
              <a:pPr algn="l" eaLnBrk="0" hangingPunct="0">
                <a:buFontTx/>
                <a:buChar char="-"/>
              </a:pPr>
              <a:r>
                <a:rPr lang="en-GB" sz="1200" b="0" dirty="0">
                  <a:solidFill>
                    <a:srgbClr val="000000"/>
                  </a:solidFill>
                </a:rPr>
                <a:t> Participation</a:t>
              </a:r>
            </a:p>
            <a:p>
              <a:pPr algn="l" eaLnBrk="0" hangingPunct="0">
                <a:buFontTx/>
                <a:buChar char="-"/>
              </a:pPr>
              <a:r>
                <a:rPr lang="en-GB" sz="1200" b="0" dirty="0">
                  <a:solidFill>
                    <a:srgbClr val="000000"/>
                  </a:solidFill>
                </a:rPr>
                <a:t> Employment</a:t>
              </a:r>
            </a:p>
            <a:p>
              <a:pPr algn="l" eaLnBrk="0" hangingPunct="0">
                <a:buFontTx/>
                <a:buChar char="-"/>
              </a:pPr>
              <a:r>
                <a:rPr lang="en-GB" sz="1200" b="0" dirty="0">
                  <a:solidFill>
                    <a:srgbClr val="000000"/>
                  </a:solidFill>
                </a:rPr>
                <a:t> Unemployment</a:t>
              </a:r>
            </a:p>
          </p:txBody>
        </p:sp>
        <p:sp>
          <p:nvSpPr>
            <p:cNvPr id="361477" name="Rectangle 5"/>
            <p:cNvSpPr>
              <a:spLocks noChangeArrowheads="1"/>
            </p:cNvSpPr>
            <p:nvPr/>
          </p:nvSpPr>
          <p:spPr bwMode="auto">
            <a:xfrm>
              <a:off x="1202" y="2001"/>
              <a:ext cx="998" cy="68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 anchorCtr="1">
              <a:prstTxWarp prst="textNoShape">
                <a:avLst/>
              </a:prstTxWarp>
            </a:bodyPr>
            <a:lstStyle/>
            <a:p>
              <a:pPr eaLnBrk="0" hangingPunct="0">
                <a:buNone/>
              </a:pPr>
              <a:r>
                <a:rPr lang="en-GB" sz="1700" dirty="0" smtClean="0">
                  <a:solidFill>
                    <a:srgbClr val="000000"/>
                  </a:solidFill>
                </a:rPr>
                <a:t>Labour </a:t>
              </a:r>
            </a:p>
            <a:p>
              <a:pPr eaLnBrk="0" hangingPunct="0">
                <a:buNone/>
              </a:pPr>
              <a:r>
                <a:rPr lang="en-GB" sz="1700" dirty="0" smtClean="0">
                  <a:solidFill>
                    <a:srgbClr val="000000"/>
                  </a:solidFill>
                </a:rPr>
                <a:t>productivity</a:t>
              </a:r>
              <a:endParaRPr lang="en-GB" sz="1700" dirty="0">
                <a:solidFill>
                  <a:srgbClr val="000000"/>
                </a:solidFill>
              </a:endParaRPr>
            </a:p>
            <a:p>
              <a:pPr eaLnBrk="0" hangingPunct="0"/>
              <a:endParaRPr lang="en-GB" sz="1700" b="0" dirty="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361478" name="Rectangle 6"/>
            <p:cNvSpPr>
              <a:spLocks noChangeArrowheads="1"/>
            </p:cNvSpPr>
            <p:nvPr/>
          </p:nvSpPr>
          <p:spPr bwMode="auto">
            <a:xfrm>
              <a:off x="1202" y="2976"/>
              <a:ext cx="998" cy="63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buNone/>
              </a:pPr>
              <a:r>
                <a:rPr lang="en-GB" sz="1700" dirty="0">
                  <a:solidFill>
                    <a:srgbClr val="000000"/>
                  </a:solidFill>
                </a:rPr>
                <a:t>Real </a:t>
              </a:r>
            </a:p>
            <a:p>
              <a:pPr eaLnBrk="0" hangingPunct="0">
                <a:buNone/>
              </a:pPr>
              <a:r>
                <a:rPr lang="en-GB" sz="1700" dirty="0">
                  <a:solidFill>
                    <a:srgbClr val="000000"/>
                  </a:solidFill>
                </a:rPr>
                <a:t>interest rate</a:t>
              </a:r>
            </a:p>
          </p:txBody>
        </p:sp>
        <p:sp>
          <p:nvSpPr>
            <p:cNvPr id="361479" name="Rectangle 7"/>
            <p:cNvSpPr>
              <a:spLocks noChangeArrowheads="1"/>
            </p:cNvSpPr>
            <p:nvPr/>
          </p:nvSpPr>
          <p:spPr bwMode="auto">
            <a:xfrm>
              <a:off x="2562" y="618"/>
              <a:ext cx="408" cy="331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GB" sz="1700">
                  <a:solidFill>
                    <a:srgbClr val="000000"/>
                  </a:solidFill>
                </a:rPr>
                <a:t>GDP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5219700" y="981075"/>
            <a:ext cx="3744913" cy="5256213"/>
            <a:chOff x="3288" y="618"/>
            <a:chExt cx="2359" cy="3311"/>
          </a:xfrm>
        </p:grpSpPr>
        <p:sp>
          <p:nvSpPr>
            <p:cNvPr id="361481" name="Rectangle 9"/>
            <p:cNvSpPr>
              <a:spLocks noChangeArrowheads="1"/>
            </p:cNvSpPr>
            <p:nvPr/>
          </p:nvSpPr>
          <p:spPr bwMode="auto">
            <a:xfrm>
              <a:off x="3299" y="709"/>
              <a:ext cx="1134" cy="771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buNone/>
              </a:pPr>
              <a:r>
                <a:rPr lang="en-GB" sz="1700" dirty="0">
                  <a:solidFill>
                    <a:srgbClr val="000000"/>
                  </a:solidFill>
                </a:rPr>
                <a:t>Pensions</a:t>
              </a:r>
            </a:p>
            <a:p>
              <a:pPr eaLnBrk="0" hangingPunct="0"/>
              <a:endParaRPr lang="en-GB" sz="1700" b="0" dirty="0">
                <a:solidFill>
                  <a:srgbClr val="000000"/>
                </a:solidFill>
              </a:endParaRPr>
            </a:p>
            <a:p>
              <a:pPr eaLnBrk="0" hangingPunct="0">
                <a:buNone/>
              </a:pPr>
              <a:r>
                <a:rPr lang="en-GB" sz="1200" b="0" i="1" dirty="0">
                  <a:solidFill>
                    <a:srgbClr val="000000"/>
                  </a:solidFill>
                </a:rPr>
                <a:t>National models</a:t>
              </a:r>
            </a:p>
          </p:txBody>
        </p:sp>
        <p:sp>
          <p:nvSpPr>
            <p:cNvPr id="361482" name="Rectangle 10"/>
            <p:cNvSpPr>
              <a:spLocks noChangeArrowheads="1"/>
            </p:cNvSpPr>
            <p:nvPr/>
          </p:nvSpPr>
          <p:spPr bwMode="auto">
            <a:xfrm>
              <a:off x="3299" y="1752"/>
              <a:ext cx="1134" cy="36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buNone/>
              </a:pPr>
              <a:r>
                <a:rPr lang="en-GB" sz="1700" dirty="0">
                  <a:solidFill>
                    <a:srgbClr val="000000"/>
                  </a:solidFill>
                </a:rPr>
                <a:t>Health care</a:t>
              </a:r>
            </a:p>
          </p:txBody>
        </p:sp>
        <p:sp>
          <p:nvSpPr>
            <p:cNvPr id="361483" name="Rectangle 11"/>
            <p:cNvSpPr>
              <a:spLocks noChangeArrowheads="1"/>
            </p:cNvSpPr>
            <p:nvPr/>
          </p:nvSpPr>
          <p:spPr bwMode="auto">
            <a:xfrm>
              <a:off x="3299" y="2387"/>
              <a:ext cx="1134" cy="36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buNone/>
              </a:pPr>
              <a:r>
                <a:rPr lang="en-GB" sz="1700" dirty="0">
                  <a:solidFill>
                    <a:srgbClr val="000000"/>
                  </a:solidFill>
                </a:rPr>
                <a:t>Long-term care</a:t>
              </a:r>
            </a:p>
          </p:txBody>
        </p:sp>
        <p:sp>
          <p:nvSpPr>
            <p:cNvPr id="361484" name="Rectangle 12"/>
            <p:cNvSpPr>
              <a:spLocks noChangeArrowheads="1"/>
            </p:cNvSpPr>
            <p:nvPr/>
          </p:nvSpPr>
          <p:spPr bwMode="auto">
            <a:xfrm>
              <a:off x="3288" y="3022"/>
              <a:ext cx="1134" cy="36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buNone/>
              </a:pPr>
              <a:r>
                <a:rPr lang="en-GB" sz="1700" dirty="0">
                  <a:solidFill>
                    <a:srgbClr val="000000"/>
                  </a:solidFill>
                </a:rPr>
                <a:t>Education</a:t>
              </a:r>
            </a:p>
          </p:txBody>
        </p:sp>
        <p:sp>
          <p:nvSpPr>
            <p:cNvPr id="361485" name="Rectangle 13"/>
            <p:cNvSpPr>
              <a:spLocks noChangeArrowheads="1"/>
            </p:cNvSpPr>
            <p:nvPr/>
          </p:nvSpPr>
          <p:spPr bwMode="auto">
            <a:xfrm>
              <a:off x="3288" y="3566"/>
              <a:ext cx="1134" cy="36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buNone/>
              </a:pPr>
              <a:r>
                <a:rPr lang="en-GB" sz="1700" dirty="0">
                  <a:solidFill>
                    <a:srgbClr val="000000"/>
                  </a:solidFill>
                </a:rPr>
                <a:t>Unemployment </a:t>
              </a:r>
            </a:p>
            <a:p>
              <a:pPr eaLnBrk="0" hangingPunct="0">
                <a:buNone/>
              </a:pPr>
              <a:r>
                <a:rPr lang="en-GB" sz="1700" dirty="0">
                  <a:solidFill>
                    <a:srgbClr val="000000"/>
                  </a:solidFill>
                </a:rPr>
                <a:t>benefits</a:t>
              </a:r>
            </a:p>
          </p:txBody>
        </p:sp>
        <p:sp>
          <p:nvSpPr>
            <p:cNvPr id="361486" name="Rectangle 14"/>
            <p:cNvSpPr>
              <a:spLocks noChangeArrowheads="1"/>
            </p:cNvSpPr>
            <p:nvPr/>
          </p:nvSpPr>
          <p:spPr bwMode="auto">
            <a:xfrm>
              <a:off x="4785" y="618"/>
              <a:ext cx="862" cy="331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buNone/>
              </a:pPr>
              <a:r>
                <a:rPr lang="en-GB" sz="1700" dirty="0">
                  <a:solidFill>
                    <a:srgbClr val="000000"/>
                  </a:solidFill>
                </a:rPr>
                <a:t>Total </a:t>
              </a:r>
            </a:p>
            <a:p>
              <a:pPr eaLnBrk="0" hangingPunct="0">
                <a:buNone/>
              </a:pPr>
              <a:r>
                <a:rPr lang="en-GB" sz="1700" dirty="0">
                  <a:solidFill>
                    <a:srgbClr val="000000"/>
                  </a:solidFill>
                </a:rPr>
                <a:t>age-</a:t>
              </a:r>
            </a:p>
            <a:p>
              <a:pPr eaLnBrk="0" hangingPunct="0">
                <a:buNone/>
              </a:pPr>
              <a:r>
                <a:rPr lang="en-GB" sz="1700" dirty="0">
                  <a:solidFill>
                    <a:srgbClr val="000000"/>
                  </a:solidFill>
                </a:rPr>
                <a:t>related</a:t>
              </a:r>
            </a:p>
            <a:p>
              <a:pPr eaLnBrk="0" hangingPunct="0">
                <a:buNone/>
              </a:pPr>
              <a:r>
                <a:rPr lang="en-GB" sz="1700" dirty="0">
                  <a:solidFill>
                    <a:srgbClr val="000000"/>
                  </a:solidFill>
                </a:rPr>
                <a:t>spending</a:t>
              </a:r>
            </a:p>
          </p:txBody>
        </p:sp>
      </p:grpSp>
      <p:sp>
        <p:nvSpPr>
          <p:cNvPr id="361487" name="AutoShape 15"/>
          <p:cNvSpPr>
            <a:spLocks noChangeArrowheads="1"/>
          </p:cNvSpPr>
          <p:nvPr/>
        </p:nvSpPr>
        <p:spPr bwMode="auto">
          <a:xfrm>
            <a:off x="1403350" y="3357563"/>
            <a:ext cx="431800" cy="50482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fr-FR" sz="1200" b="0">
              <a:latin typeface="Times New Roman" charset="0"/>
            </a:endParaRPr>
          </a:p>
        </p:txBody>
      </p:sp>
      <p:sp>
        <p:nvSpPr>
          <p:cNvPr id="361488" name="AutoShape 16"/>
          <p:cNvSpPr>
            <a:spLocks noChangeArrowheads="1"/>
          </p:cNvSpPr>
          <p:nvPr/>
        </p:nvSpPr>
        <p:spPr bwMode="auto">
          <a:xfrm>
            <a:off x="3563938" y="3357563"/>
            <a:ext cx="431800" cy="50482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fr-FR" sz="1200" b="0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361489" name="AutoShape 17"/>
          <p:cNvSpPr>
            <a:spLocks noChangeArrowheads="1"/>
          </p:cNvSpPr>
          <p:nvPr/>
        </p:nvSpPr>
        <p:spPr bwMode="auto">
          <a:xfrm>
            <a:off x="4787900" y="3357563"/>
            <a:ext cx="431800" cy="50482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fr-FR" sz="1200" b="0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361490" name="AutoShape 18"/>
          <p:cNvSpPr>
            <a:spLocks noChangeArrowheads="1"/>
          </p:cNvSpPr>
          <p:nvPr/>
        </p:nvSpPr>
        <p:spPr bwMode="auto">
          <a:xfrm>
            <a:off x="7092950" y="3357563"/>
            <a:ext cx="431800" cy="50482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fr-FR" sz="1200" b="0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361491" name="Oval 19"/>
          <p:cNvSpPr>
            <a:spLocks noChangeArrowheads="1"/>
          </p:cNvSpPr>
          <p:nvPr/>
        </p:nvSpPr>
        <p:spPr bwMode="auto">
          <a:xfrm>
            <a:off x="0" y="1052513"/>
            <a:ext cx="5219700" cy="5184775"/>
          </a:xfrm>
          <a:prstGeom prst="ellipse">
            <a:avLst/>
          </a:prstGeom>
          <a:noFill/>
          <a:ln w="3175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1492" name="Rectangle 20"/>
          <p:cNvSpPr>
            <a:spLocks noChangeArrowheads="1"/>
          </p:cNvSpPr>
          <p:nvPr/>
        </p:nvSpPr>
        <p:spPr bwMode="auto">
          <a:xfrm>
            <a:off x="574675" y="0"/>
            <a:ext cx="8569325" cy="1028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None/>
            </a:pPr>
            <a:r>
              <a:rPr lang="en-GB" sz="2800">
                <a:solidFill>
                  <a:srgbClr val="003399"/>
                </a:solidFill>
                <a:latin typeface="Tahoma" charset="0"/>
              </a:rPr>
              <a:t>Measuring the ‘cost of ageing’: </a:t>
            </a:r>
          </a:p>
          <a:p>
            <a:pPr eaLnBrk="0" hangingPunct="0"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None/>
            </a:pPr>
            <a:r>
              <a:rPr lang="en-GB" sz="2800">
                <a:solidFill>
                  <a:srgbClr val="003399"/>
                </a:solidFill>
                <a:latin typeface="Tahoma" charset="0"/>
              </a:rPr>
              <a:t>common long-term budgetary projections</a:t>
            </a: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3848100" y="1066800"/>
            <a:ext cx="5219700" cy="5184775"/>
          </a:xfrm>
          <a:prstGeom prst="ellipse">
            <a:avLst/>
          </a:prstGeom>
          <a:noFill/>
          <a:ln w="3175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1487" grpId="0" animBg="1"/>
      <p:bldP spid="361488" grpId="0" animBg="1"/>
      <p:bldP spid="361489" grpId="0" animBg="1"/>
      <p:bldP spid="361490" grpId="0" animBg="1"/>
      <p:bldP spid="361491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Measures to consider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Preventive measures:</a:t>
            </a:r>
          </a:p>
          <a:p>
            <a:pPr lvl="1"/>
            <a:r>
              <a:rPr lang="en-GB" dirty="0" smtClean="0"/>
              <a:t>Increase participation rate</a:t>
            </a:r>
          </a:p>
          <a:p>
            <a:pPr lvl="1"/>
            <a:r>
              <a:rPr lang="en-GB" dirty="0" smtClean="0"/>
              <a:t>Increase average working hours (decrease part-time rate)</a:t>
            </a:r>
          </a:p>
          <a:p>
            <a:pPr lvl="1"/>
            <a:r>
              <a:rPr lang="en-GB" dirty="0" smtClean="0"/>
              <a:t>Immigration</a:t>
            </a:r>
          </a:p>
          <a:p>
            <a:pPr lvl="1"/>
            <a:r>
              <a:rPr lang="en-GB" dirty="0" smtClean="0"/>
              <a:t>Reduce sick leave, age-related unemployment and disability pension</a:t>
            </a:r>
          </a:p>
          <a:p>
            <a:pPr lvl="1"/>
            <a:r>
              <a:rPr lang="en-GB" dirty="0" smtClean="0"/>
              <a:t>Retirement age (relate to life expectancy)</a:t>
            </a:r>
          </a:p>
          <a:p>
            <a:pPr lvl="1"/>
            <a:r>
              <a:rPr lang="en-GB" dirty="0" smtClean="0"/>
              <a:t>(make babies?.... Fast!)</a:t>
            </a:r>
          </a:p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Measures to consider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Defensive measures:</a:t>
            </a:r>
          </a:p>
          <a:p>
            <a:pPr lvl="1"/>
            <a:r>
              <a:rPr lang="en-GB" dirty="0" smtClean="0"/>
              <a:t>Reduce pension &amp; social benefit levels</a:t>
            </a:r>
          </a:p>
          <a:p>
            <a:pPr lvl="1"/>
            <a:r>
              <a:rPr lang="en-GB" dirty="0" smtClean="0"/>
              <a:t>Stop occupational pension schemes</a:t>
            </a:r>
          </a:p>
          <a:p>
            <a:pPr lvl="1"/>
            <a:r>
              <a:rPr lang="en-GB" dirty="0" smtClean="0"/>
              <a:t>Reduce (social) benefits duration</a:t>
            </a:r>
          </a:p>
          <a:p>
            <a:pPr lvl="1"/>
            <a:r>
              <a:rPr lang="en-GB" dirty="0" smtClean="0"/>
              <a:t>Reduce health care benefits</a:t>
            </a:r>
          </a:p>
          <a:p>
            <a:pPr lvl="1"/>
            <a:r>
              <a:rPr lang="en-GB" dirty="0" smtClean="0"/>
              <a:t>Close (instead of build) long-term care facilities</a:t>
            </a:r>
          </a:p>
          <a:p>
            <a:pPr lvl="1"/>
            <a:r>
              <a:rPr lang="en-GB" dirty="0" smtClean="0"/>
              <a:t>(Reduce health care innovation)</a:t>
            </a:r>
          </a:p>
          <a:p>
            <a:pPr lvl="1"/>
            <a:r>
              <a:rPr lang="en-GB" dirty="0" smtClean="0"/>
              <a:t>(Stop resistance against voluntary euthanasia)</a:t>
            </a:r>
          </a:p>
          <a:p>
            <a:pPr lvl="1"/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Measures to consider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Investments:</a:t>
            </a:r>
          </a:p>
          <a:p>
            <a:pPr lvl="1"/>
            <a:r>
              <a:rPr lang="en-GB" dirty="0" smtClean="0"/>
              <a:t>Culture change: re-value family</a:t>
            </a:r>
          </a:p>
          <a:p>
            <a:pPr lvl="1"/>
            <a:r>
              <a:rPr lang="en-GB" dirty="0" smtClean="0"/>
              <a:t>Health promotion (smoking, alcohol, weight, exercise,)</a:t>
            </a:r>
          </a:p>
          <a:p>
            <a:pPr lvl="1"/>
            <a:r>
              <a:rPr lang="en-GB" dirty="0" smtClean="0"/>
              <a:t>Culture change: really life-long learning and changing</a:t>
            </a:r>
          </a:p>
          <a:p>
            <a:pPr lvl="1"/>
            <a:r>
              <a:rPr lang="en-GB" dirty="0" smtClean="0"/>
              <a:t>(modular) education &amp; training</a:t>
            </a:r>
          </a:p>
          <a:p>
            <a:pPr lvl="1"/>
            <a:r>
              <a:rPr lang="en-GB" dirty="0" smtClean="0"/>
              <a:t>(assistive) technology</a:t>
            </a:r>
          </a:p>
          <a:p>
            <a:pPr lvl="1"/>
            <a:r>
              <a:rPr lang="en-GB" dirty="0" smtClean="0"/>
              <a:t>Flexibility rewarding social security systems 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4156B-6C3C-2C41-86FC-EC04805C39ED}" type="slidenum">
              <a:rPr lang="en-GB"/>
              <a:pPr/>
              <a:t>2</a:t>
            </a:fld>
            <a:endParaRPr lang="en-GB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8305800" cy="457200"/>
          </a:xfrm>
        </p:spPr>
        <p:txBody>
          <a:bodyPr/>
          <a:lstStyle/>
          <a:p>
            <a:pPr eaLnBrk="1" hangingPunct="1"/>
            <a:r>
              <a:rPr lang="en-US" dirty="0" smtClean="0"/>
              <a:t>Subjects</a:t>
            </a:r>
            <a:endParaRPr lang="en-US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659813" cy="4648200"/>
          </a:xfrm>
        </p:spPr>
        <p:txBody>
          <a:bodyPr/>
          <a:lstStyle/>
          <a:p>
            <a:pPr eaLnBrk="1" hangingPunct="1"/>
            <a:r>
              <a:rPr lang="en-US" dirty="0" smtClean="0"/>
              <a:t>Important trends from the past</a:t>
            </a:r>
          </a:p>
          <a:p>
            <a:pPr eaLnBrk="1" hangingPunct="1"/>
            <a:r>
              <a:rPr lang="en-US" dirty="0" smtClean="0"/>
              <a:t>Individualism &amp; diminishing solidarity</a:t>
            </a:r>
          </a:p>
          <a:p>
            <a:pPr eaLnBrk="1" hangingPunct="1"/>
            <a:r>
              <a:rPr lang="en-US" dirty="0" smtClean="0"/>
              <a:t>Graying society</a:t>
            </a:r>
          </a:p>
          <a:p>
            <a:pPr eaLnBrk="1" hangingPunct="1"/>
            <a:r>
              <a:rPr lang="en-US" dirty="0" smtClean="0"/>
              <a:t>Concepts for development </a:t>
            </a:r>
          </a:p>
          <a:p>
            <a:pPr eaLnBrk="1" hangingPunct="1"/>
            <a:endParaRPr lang="en-US" dirty="0" smtClean="0"/>
          </a:p>
        </p:txBody>
      </p:sp>
      <p:sp>
        <p:nvSpPr>
          <p:cNvPr id="5" name="Tekstvak 4"/>
          <p:cNvSpPr txBox="1"/>
          <p:nvPr/>
        </p:nvSpPr>
        <p:spPr>
          <a:xfrm>
            <a:off x="3524773" y="4936983"/>
            <a:ext cx="364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Group assignment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4800" y="762000"/>
            <a:ext cx="8659813" cy="3840162"/>
          </a:xfrm>
        </p:spPr>
        <p:txBody>
          <a:bodyPr/>
          <a:lstStyle/>
          <a:p>
            <a:r>
              <a:rPr lang="en-GB" sz="2400" dirty="0" smtClean="0"/>
              <a:t>What can be done to deal with the possible higher expenditures due to an ageing society? </a:t>
            </a:r>
          </a:p>
          <a:p>
            <a:r>
              <a:rPr lang="en-GB" sz="2400" dirty="0" smtClean="0"/>
              <a:t>What kind of investments are thinkable to deal with the effects?</a:t>
            </a:r>
          </a:p>
          <a:p>
            <a:r>
              <a:rPr lang="en-GB" sz="2400" dirty="0" smtClean="0"/>
              <a:t>Are there other measures to consider?</a:t>
            </a:r>
          </a:p>
          <a:p>
            <a:pPr lvl="1"/>
            <a:r>
              <a:rPr lang="en-GB" sz="2000" dirty="0" smtClean="0"/>
              <a:t>Assess the suggested measures and consider whether they can be a solution for:</a:t>
            </a:r>
          </a:p>
          <a:p>
            <a:pPr lvl="2"/>
            <a:r>
              <a:rPr lang="en-GB" sz="2000" dirty="0" smtClean="0"/>
              <a:t>(current) EU countries</a:t>
            </a:r>
          </a:p>
          <a:p>
            <a:pPr lvl="2"/>
            <a:r>
              <a:rPr lang="en-GB" sz="2000" dirty="0" smtClean="0"/>
              <a:t>Turkey</a:t>
            </a:r>
          </a:p>
          <a:p>
            <a:pPr lvl="1"/>
            <a:r>
              <a:rPr lang="en-GB" sz="2000" dirty="0" smtClean="0"/>
              <a:t>Motivate your answers</a:t>
            </a:r>
          </a:p>
          <a:p>
            <a:r>
              <a:rPr lang="en-GB" sz="2400" dirty="0" smtClean="0"/>
              <a:t>25 min. group discussion, 10 min. preparation report, 5 min. plenary report, 20 min. plenary discussion</a:t>
            </a:r>
          </a:p>
          <a:p>
            <a:pPr>
              <a:buNone/>
            </a:pPr>
            <a:endParaRPr lang="en-GB" sz="24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Examples of possible cost-reduction / awareness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90600"/>
            <a:ext cx="8533606" cy="495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Examples of possible cost-reduction / awareness </a:t>
            </a:r>
            <a:endParaRPr lang="en-GB" sz="28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663121"/>
            <a:ext cx="8610600" cy="54328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graphicFrame>
        <p:nvGraphicFramePr>
          <p:cNvPr id="5" name="Grafiek 4"/>
          <p:cNvGraphicFramePr/>
          <p:nvPr/>
        </p:nvGraphicFramePr>
        <p:xfrm>
          <a:off x="4572000" y="3429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ek 5"/>
          <p:cNvGraphicFramePr/>
          <p:nvPr/>
        </p:nvGraphicFramePr>
        <p:xfrm>
          <a:off x="0" y="3505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iek 6"/>
          <p:cNvGraphicFramePr/>
          <p:nvPr/>
        </p:nvGraphicFramePr>
        <p:xfrm>
          <a:off x="0" y="685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fiek 7"/>
          <p:cNvGraphicFramePr/>
          <p:nvPr/>
        </p:nvGraphicFramePr>
        <p:xfrm>
          <a:off x="4572000" y="6096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Turkey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Gradually diminishing 0-14 population</a:t>
            </a:r>
          </a:p>
          <a:p>
            <a:r>
              <a:rPr lang="en-GB" dirty="0" smtClean="0"/>
              <a:t>Increasing population 15-64 (+11 million)</a:t>
            </a:r>
          </a:p>
          <a:p>
            <a:r>
              <a:rPr lang="en-GB" dirty="0" smtClean="0"/>
              <a:t>In 2050 4 </a:t>
            </a:r>
            <a:r>
              <a:rPr lang="en-GB" dirty="0" err="1" smtClean="0"/>
              <a:t>x</a:t>
            </a:r>
            <a:r>
              <a:rPr lang="en-GB" dirty="0" smtClean="0"/>
              <a:t> more people &gt; 65 (4.5 million &gt; 18 million)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Group assignment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4800" y="609600"/>
            <a:ext cx="8659813" cy="3840162"/>
          </a:xfrm>
        </p:spPr>
        <p:txBody>
          <a:bodyPr/>
          <a:lstStyle/>
          <a:p>
            <a:r>
              <a:rPr lang="en-GB" sz="2400" dirty="0" smtClean="0"/>
              <a:t>What are the Turkish challenges?</a:t>
            </a:r>
          </a:p>
          <a:p>
            <a:r>
              <a:rPr lang="en-GB" sz="2400" dirty="0" smtClean="0"/>
              <a:t>Are there opportunities for Turkey related to the European developments? If so, what?</a:t>
            </a:r>
          </a:p>
          <a:p>
            <a:r>
              <a:rPr lang="en-GB" sz="2400" dirty="0" smtClean="0"/>
              <a:t>Is there a specific role for the Turkish social security to deal with these challenges and/or opportunities? Please specify</a:t>
            </a:r>
          </a:p>
          <a:p>
            <a:r>
              <a:rPr lang="en-GB" sz="2400" dirty="0" smtClean="0"/>
              <a:t>Are there other essentials?</a:t>
            </a:r>
          </a:p>
          <a:p>
            <a:r>
              <a:rPr lang="en-GB" sz="2400" dirty="0" smtClean="0"/>
              <a:t>Please include: participation rate, unemployment, educational attainment, family life etc. in your considerations.</a:t>
            </a:r>
          </a:p>
          <a:p>
            <a:pPr>
              <a:buNone/>
            </a:pPr>
            <a:endParaRPr lang="en-GB" sz="2400" dirty="0" smtClean="0"/>
          </a:p>
          <a:p>
            <a:r>
              <a:rPr lang="en-GB" sz="2400" dirty="0" smtClean="0"/>
              <a:t>30 minutes group work</a:t>
            </a:r>
          </a:p>
          <a:p>
            <a:r>
              <a:rPr lang="en-GB" sz="2400" dirty="0" smtClean="0"/>
              <a:t>10 minute presentation</a:t>
            </a:r>
          </a:p>
          <a:p>
            <a:r>
              <a:rPr lang="en-GB" sz="2400" dirty="0" smtClean="0"/>
              <a:t>Concluding discussion</a:t>
            </a:r>
            <a:endParaRPr lang="en-GB" sz="24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Important trends from the past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4800" y="609600"/>
            <a:ext cx="8659813" cy="3992562"/>
          </a:xfrm>
        </p:spPr>
        <p:txBody>
          <a:bodyPr/>
          <a:lstStyle/>
          <a:p>
            <a:r>
              <a:rPr lang="en-GB" sz="2400" dirty="0" smtClean="0"/>
              <a:t>Societal:</a:t>
            </a:r>
          </a:p>
          <a:p>
            <a:pPr lvl="1"/>
            <a:r>
              <a:rPr lang="en-GB" sz="2000" dirty="0" smtClean="0"/>
              <a:t>Less marriages</a:t>
            </a:r>
          </a:p>
          <a:p>
            <a:pPr lvl="1"/>
            <a:r>
              <a:rPr lang="en-GB" sz="2000" dirty="0" smtClean="0"/>
              <a:t>More divorces</a:t>
            </a:r>
          </a:p>
          <a:p>
            <a:pPr lvl="1"/>
            <a:r>
              <a:rPr lang="en-GB" sz="2000" dirty="0" smtClean="0"/>
              <a:t>Smaller families</a:t>
            </a:r>
          </a:p>
          <a:p>
            <a:pPr lvl="1"/>
            <a:r>
              <a:rPr lang="en-GB" sz="2000" dirty="0" smtClean="0"/>
              <a:t>And….</a:t>
            </a:r>
          </a:p>
          <a:p>
            <a:r>
              <a:rPr lang="en-GB" sz="2400" dirty="0" smtClean="0"/>
              <a:t>Labour market</a:t>
            </a:r>
          </a:p>
          <a:p>
            <a:pPr lvl="1"/>
            <a:r>
              <a:rPr lang="en-GB" sz="2000" dirty="0" smtClean="0"/>
              <a:t>Growing average income</a:t>
            </a:r>
          </a:p>
          <a:p>
            <a:pPr lvl="1"/>
            <a:r>
              <a:rPr lang="en-GB" sz="2000" dirty="0" smtClean="0"/>
              <a:t>Higher participation rate</a:t>
            </a:r>
          </a:p>
          <a:p>
            <a:pPr lvl="1"/>
            <a:r>
              <a:rPr lang="en-GB" sz="2000" dirty="0" smtClean="0"/>
              <a:t>More temporary employment</a:t>
            </a:r>
          </a:p>
          <a:p>
            <a:pPr lvl="1"/>
            <a:r>
              <a:rPr lang="en-GB" sz="2000" dirty="0" smtClean="0"/>
              <a:t>More self-employed</a:t>
            </a:r>
          </a:p>
          <a:p>
            <a:pPr lvl="1"/>
            <a:r>
              <a:rPr lang="en-GB" sz="2000" dirty="0" smtClean="0"/>
              <a:t>More part-time employment</a:t>
            </a:r>
          </a:p>
          <a:p>
            <a:pPr lvl="1"/>
            <a:r>
              <a:rPr lang="en-GB" sz="2000" dirty="0" smtClean="0"/>
              <a:t>End of one-employer careers</a:t>
            </a:r>
          </a:p>
          <a:p>
            <a:pPr lvl="1"/>
            <a:r>
              <a:rPr lang="en-GB" sz="2000" dirty="0" smtClean="0"/>
              <a:t>More flexibility</a:t>
            </a:r>
          </a:p>
          <a:p>
            <a:pPr lvl="1"/>
            <a:r>
              <a:rPr lang="en-GB" sz="2000" dirty="0" smtClean="0"/>
              <a:t>Greying work force 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Marriage &amp; divorce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graphicFrame>
        <p:nvGraphicFramePr>
          <p:cNvPr id="5" name="Grafiek 4"/>
          <p:cNvGraphicFramePr/>
          <p:nvPr/>
        </p:nvGraphicFramePr>
        <p:xfrm>
          <a:off x="15240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ek 5"/>
          <p:cNvGraphicFramePr/>
          <p:nvPr/>
        </p:nvGraphicFramePr>
        <p:xfrm>
          <a:off x="457200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Average household size 1980 - 2005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614854"/>
            <a:ext cx="6085756" cy="62431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societal characteristics (Western-Europe)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4800" y="609600"/>
            <a:ext cx="8659813" cy="4572000"/>
          </a:xfrm>
        </p:spPr>
        <p:txBody>
          <a:bodyPr/>
          <a:lstStyle/>
          <a:p>
            <a:r>
              <a:rPr lang="en-GB" dirty="0" smtClean="0"/>
              <a:t>Single parenthood increased</a:t>
            </a:r>
          </a:p>
          <a:p>
            <a:r>
              <a:rPr lang="en-GB" dirty="0" smtClean="0"/>
              <a:t>Age segregation:</a:t>
            </a:r>
          </a:p>
          <a:p>
            <a:pPr lvl="1"/>
            <a:r>
              <a:rPr lang="en-GB" dirty="0" smtClean="0"/>
              <a:t>Culture</a:t>
            </a:r>
          </a:p>
          <a:p>
            <a:pPr lvl="1"/>
            <a:r>
              <a:rPr lang="en-GB" dirty="0" smtClean="0"/>
              <a:t>Housing</a:t>
            </a:r>
          </a:p>
          <a:p>
            <a:pPr lvl="1"/>
            <a:r>
              <a:rPr lang="en-GB" dirty="0" smtClean="0"/>
              <a:t>Care</a:t>
            </a:r>
          </a:p>
          <a:p>
            <a:r>
              <a:rPr lang="en-GB" dirty="0" smtClean="0"/>
              <a:t>Criteria for “ageing” remained unchanged, despite increased life expectancy and health</a:t>
            </a:r>
          </a:p>
          <a:p>
            <a:r>
              <a:rPr lang="en-GB" dirty="0" smtClean="0"/>
              <a:t>Age discrimination (labour market)</a:t>
            </a:r>
          </a:p>
          <a:p>
            <a:r>
              <a:rPr lang="en-GB" dirty="0" smtClean="0"/>
              <a:t>Orientation on individual rights, rather than on households 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Growing average income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graphicFrame>
        <p:nvGraphicFramePr>
          <p:cNvPr id="6" name="Grafiek 5"/>
          <p:cNvGraphicFramePr/>
          <p:nvPr/>
        </p:nvGraphicFramePr>
        <p:xfrm>
          <a:off x="685800" y="685800"/>
          <a:ext cx="8001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Employment related indicators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graphicFrame>
        <p:nvGraphicFramePr>
          <p:cNvPr id="5" name="Grafiek 4"/>
          <p:cNvGraphicFramePr/>
          <p:nvPr/>
        </p:nvGraphicFramePr>
        <p:xfrm>
          <a:off x="0" y="685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ek 5"/>
          <p:cNvGraphicFramePr/>
          <p:nvPr/>
        </p:nvGraphicFramePr>
        <p:xfrm>
          <a:off x="4572000" y="685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iek 6"/>
          <p:cNvGraphicFramePr/>
          <p:nvPr/>
        </p:nvGraphicFramePr>
        <p:xfrm>
          <a:off x="0" y="3429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fiek 7"/>
          <p:cNvGraphicFramePr/>
          <p:nvPr/>
        </p:nvGraphicFramePr>
        <p:xfrm>
          <a:off x="4572000" y="3429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on flexibility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4800" y="838200"/>
            <a:ext cx="8659813" cy="4343400"/>
          </a:xfrm>
        </p:spPr>
        <p:txBody>
          <a:bodyPr/>
          <a:lstStyle/>
          <a:p>
            <a:r>
              <a:rPr lang="en-GB" dirty="0" smtClean="0"/>
              <a:t>Life Long Learning widely accepted</a:t>
            </a:r>
          </a:p>
          <a:p>
            <a:r>
              <a:rPr lang="en-GB" dirty="0" smtClean="0"/>
              <a:t>Employability widely applied</a:t>
            </a:r>
          </a:p>
          <a:p>
            <a:r>
              <a:rPr lang="en-GB" dirty="0" smtClean="0"/>
              <a:t>End of “one-employer careers”</a:t>
            </a:r>
          </a:p>
          <a:p>
            <a:pPr lvl="1"/>
            <a:r>
              <a:rPr lang="en-GB" dirty="0" smtClean="0"/>
              <a:t>Example from my family</a:t>
            </a:r>
          </a:p>
          <a:p>
            <a:r>
              <a:rPr lang="en-GB" dirty="0" smtClean="0"/>
              <a:t>Future end of one-occupation careers</a:t>
            </a:r>
          </a:p>
          <a:p>
            <a:r>
              <a:rPr lang="en-GB" dirty="0" smtClean="0"/>
              <a:t>Growing self-employment</a:t>
            </a:r>
          </a:p>
          <a:p>
            <a:r>
              <a:rPr lang="en-GB" dirty="0" smtClean="0"/>
              <a:t>Self-employed pay a high price during crises…</a:t>
            </a:r>
          </a:p>
          <a:p>
            <a:r>
              <a:rPr lang="en-GB" dirty="0" smtClean="0"/>
              <a:t>Some occupational pension schemes (based on outdated concepts) hinder development of employability (military services, firemen etc.) 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SGK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Helvetica"/>
        <a:ea typeface=""/>
        <a:cs typeface="Arial"/>
      </a:majorFont>
      <a:minorFont>
        <a:latin typeface="Helvetic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FFFF"/>
        </a:solidFill>
        <a:ln w="2857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15000"/>
          </a:spcBef>
          <a:spcAft>
            <a:spcPct val="0"/>
          </a:spcAft>
          <a:buClr>
            <a:schemeClr val="accent1"/>
          </a:buClr>
          <a:buSzTx/>
          <a:buFontTx/>
          <a:buChar char="•"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4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FFFF"/>
        </a:solidFill>
        <a:ln w="2857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15000"/>
          </a:spcBef>
          <a:spcAft>
            <a:spcPct val="0"/>
          </a:spcAft>
          <a:buClr>
            <a:schemeClr val="accent1"/>
          </a:buClr>
          <a:buSzTx/>
          <a:buFontTx/>
          <a:buChar char="•"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48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SGK.potx</Template>
  <TotalTime>9211</TotalTime>
  <Words>908</Words>
  <Application>Microsoft Macintosh PowerPoint</Application>
  <PresentationFormat>Diavoorstelling (4:3)</PresentationFormat>
  <Paragraphs>189</Paragraphs>
  <Slides>25</Slides>
  <Notes>5</Notes>
  <HiddenSlides>0</HiddenSlides>
  <MMClips>0</MMClips>
  <ScaleCrop>false</ScaleCrop>
  <HeadingPairs>
    <vt:vector size="6" baseType="variant">
      <vt:variant>
        <vt:lpstr>Ontwerpsjabloon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27" baseType="lpstr">
      <vt:lpstr>Master SGK</vt:lpstr>
      <vt:lpstr>Picture</vt:lpstr>
      <vt:lpstr>Dia 1</vt:lpstr>
      <vt:lpstr>Subjects</vt:lpstr>
      <vt:lpstr>Important trends from the past</vt:lpstr>
      <vt:lpstr>Marriage &amp; divorce</vt:lpstr>
      <vt:lpstr>Average household size 1980 - 2005</vt:lpstr>
      <vt:lpstr>More societal characteristics (Western-Europe)</vt:lpstr>
      <vt:lpstr>Growing average income</vt:lpstr>
      <vt:lpstr>Employment related indicators</vt:lpstr>
      <vt:lpstr>More on flexibility</vt:lpstr>
      <vt:lpstr>Ageing Europe</vt:lpstr>
      <vt:lpstr>Dependency ratio</vt:lpstr>
      <vt:lpstr>“Real dependency ratio”</vt:lpstr>
      <vt:lpstr>Dia 13</vt:lpstr>
      <vt:lpstr>Dia 14</vt:lpstr>
      <vt:lpstr>Age related expenditures for Pensions, Health Care, Long term care, Unemployment benefits and Education – % GDP - no change scenario</vt:lpstr>
      <vt:lpstr>Dia 16</vt:lpstr>
      <vt:lpstr>Measures to consider</vt:lpstr>
      <vt:lpstr>Measures to consider</vt:lpstr>
      <vt:lpstr>Measures to consider</vt:lpstr>
      <vt:lpstr>Group assignment</vt:lpstr>
      <vt:lpstr>Examples of possible cost-reduction / awareness</vt:lpstr>
      <vt:lpstr>Examples of possible cost-reduction / awareness </vt:lpstr>
      <vt:lpstr>Dia 23</vt:lpstr>
      <vt:lpstr>Turkey</vt:lpstr>
      <vt:lpstr>Group assignment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Henry Leerentveld</dc:creator>
  <cp:lastModifiedBy>Henry Leerentveld</cp:lastModifiedBy>
  <cp:revision>9</cp:revision>
  <dcterms:created xsi:type="dcterms:W3CDTF">2010-06-24T21:03:08Z</dcterms:created>
  <dcterms:modified xsi:type="dcterms:W3CDTF">2010-06-25T05:56:09Z</dcterms:modified>
</cp:coreProperties>
</file>